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87" r:id="rId2"/>
    <p:sldId id="288" r:id="rId3"/>
    <p:sldId id="289" r:id="rId4"/>
    <p:sldId id="290" r:id="rId5"/>
    <p:sldId id="291" r:id="rId6"/>
    <p:sldId id="293" r:id="rId7"/>
    <p:sldId id="294" r:id="rId8"/>
    <p:sldId id="295" r:id="rId9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56CE"/>
    <a:srgbClr val="8F38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94640"/>
  </p:normalViewPr>
  <p:slideViewPr>
    <p:cSldViewPr>
      <p:cViewPr varScale="1">
        <p:scale>
          <a:sx n="64" d="100"/>
          <a:sy n="64" d="100"/>
        </p:scale>
        <p:origin x="992" y="20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E68DA-B55C-41D9-AD0F-64E00AD128BC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6A72-AF0C-454F-984C-9A3A2E12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4177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5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59400" y="1017848"/>
            <a:ext cx="4223537" cy="4220327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4633205" y="2375200"/>
            <a:ext cx="1668145" cy="2799715"/>
          </a:xfrm>
          <a:custGeom>
            <a:avLst/>
            <a:gdLst/>
            <a:ahLst/>
            <a:cxnLst/>
            <a:rect l="l" t="t" r="r" b="b"/>
            <a:pathLst>
              <a:path w="1668145" h="2799715">
                <a:moveTo>
                  <a:pt x="1667852" y="2799475"/>
                </a:moveTo>
                <a:lnTo>
                  <a:pt x="1492760" y="2491715"/>
                </a:lnTo>
                <a:lnTo>
                  <a:pt x="696146" y="2277407"/>
                </a:lnTo>
                <a:lnTo>
                  <a:pt x="0" y="1053759"/>
                </a:lnTo>
                <a:lnTo>
                  <a:pt x="218014" y="267123"/>
                </a:lnTo>
                <a:lnTo>
                  <a:pt x="66043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5887394" y="4495870"/>
            <a:ext cx="530860" cy="695325"/>
          </a:xfrm>
          <a:custGeom>
            <a:avLst/>
            <a:gdLst/>
            <a:ahLst/>
            <a:cxnLst/>
            <a:rect l="l" t="t" r="r" b="b"/>
            <a:pathLst>
              <a:path w="530860" h="695325">
                <a:moveTo>
                  <a:pt x="521427" y="678805"/>
                </a:moveTo>
                <a:lnTo>
                  <a:pt x="530727" y="695151"/>
                </a:lnTo>
              </a:path>
              <a:path w="530860" h="695325">
                <a:moveTo>
                  <a:pt x="0" y="0"/>
                </a:moveTo>
                <a:lnTo>
                  <a:pt x="53265" y="93630"/>
                </a:lnTo>
                <a:lnTo>
                  <a:pt x="213983" y="138393"/>
                </a:lnTo>
                <a:lnTo>
                  <a:pt x="521427" y="67880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5985656" y="4439967"/>
            <a:ext cx="516255" cy="704215"/>
          </a:xfrm>
          <a:custGeom>
            <a:avLst/>
            <a:gdLst/>
            <a:ahLst/>
            <a:cxnLst/>
            <a:rect l="l" t="t" r="r" b="b"/>
            <a:pathLst>
              <a:path w="516254" h="704214">
                <a:moveTo>
                  <a:pt x="0" y="0"/>
                </a:moveTo>
                <a:lnTo>
                  <a:pt x="63286" y="111242"/>
                </a:lnTo>
                <a:lnTo>
                  <a:pt x="198517" y="145964"/>
                </a:lnTo>
                <a:lnTo>
                  <a:pt x="515785" y="703653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6086700" y="4382482"/>
            <a:ext cx="495934" cy="714375"/>
          </a:xfrm>
          <a:custGeom>
            <a:avLst/>
            <a:gdLst/>
            <a:ahLst/>
            <a:cxnLst/>
            <a:rect l="l" t="t" r="r" b="b"/>
            <a:pathLst>
              <a:path w="495934" h="714375">
                <a:moveTo>
                  <a:pt x="0" y="0"/>
                </a:moveTo>
                <a:lnTo>
                  <a:pt x="70469" y="123870"/>
                </a:lnTo>
                <a:lnTo>
                  <a:pt x="177303" y="154361"/>
                </a:lnTo>
                <a:lnTo>
                  <a:pt x="495670" y="713967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6185890" y="4326053"/>
            <a:ext cx="477520" cy="725170"/>
          </a:xfrm>
          <a:custGeom>
            <a:avLst/>
            <a:gdLst/>
            <a:ahLst/>
            <a:cxnLst/>
            <a:rect l="l" t="t" r="r" b="b"/>
            <a:pathLst>
              <a:path w="477520" h="725170">
                <a:moveTo>
                  <a:pt x="0" y="0"/>
                </a:moveTo>
                <a:lnTo>
                  <a:pt x="79631" y="139974"/>
                </a:lnTo>
                <a:lnTo>
                  <a:pt x="160989" y="168539"/>
                </a:lnTo>
                <a:lnTo>
                  <a:pt x="477378" y="724658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6282298" y="4271204"/>
            <a:ext cx="464184" cy="734695"/>
          </a:xfrm>
          <a:custGeom>
            <a:avLst/>
            <a:gdLst/>
            <a:ahLst/>
            <a:cxnLst/>
            <a:rect l="l" t="t" r="r" b="b"/>
            <a:pathLst>
              <a:path w="464184" h="734695">
                <a:moveTo>
                  <a:pt x="0" y="0"/>
                </a:moveTo>
                <a:lnTo>
                  <a:pt x="88070" y="154812"/>
                </a:lnTo>
                <a:lnTo>
                  <a:pt x="147157" y="177638"/>
                </a:lnTo>
                <a:lnTo>
                  <a:pt x="463860" y="734312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4724499" y="2262564"/>
            <a:ext cx="1112520" cy="2402205"/>
          </a:xfrm>
          <a:custGeom>
            <a:avLst/>
            <a:gdLst/>
            <a:ahLst/>
            <a:cxnLst/>
            <a:rect l="l" t="t" r="r" b="b"/>
            <a:pathLst>
              <a:path w="1112520" h="2402204">
                <a:moveTo>
                  <a:pt x="1065559" y="2288681"/>
                </a:moveTo>
                <a:lnTo>
                  <a:pt x="1111966" y="2370260"/>
                </a:lnTo>
                <a:lnTo>
                  <a:pt x="1056344" y="2401903"/>
                </a:lnTo>
                <a:lnTo>
                  <a:pt x="635498" y="2285488"/>
                </a:lnTo>
                <a:lnTo>
                  <a:pt x="0" y="1168443"/>
                </a:lnTo>
                <a:lnTo>
                  <a:pt x="229061" y="363253"/>
                </a:lnTo>
                <a:lnTo>
                  <a:pt x="20850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4798656" y="2160626"/>
            <a:ext cx="429259" cy="821690"/>
          </a:xfrm>
          <a:custGeom>
            <a:avLst/>
            <a:gdLst/>
            <a:ahLst/>
            <a:cxnLst/>
            <a:rect l="l" t="t" r="r" b="b"/>
            <a:pathLst>
              <a:path w="429260" h="821689">
                <a:moveTo>
                  <a:pt x="0" y="0"/>
                </a:moveTo>
                <a:lnTo>
                  <a:pt x="428728" y="752373"/>
                </a:lnTo>
                <a:lnTo>
                  <a:pt x="307286" y="82146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5027787" y="3173536"/>
            <a:ext cx="120014" cy="68580"/>
          </a:xfrm>
          <a:custGeom>
            <a:avLst/>
            <a:gdLst/>
            <a:ahLst/>
            <a:cxnLst/>
            <a:rect l="l" t="t" r="r" b="b"/>
            <a:pathLst>
              <a:path w="120014" h="68580">
                <a:moveTo>
                  <a:pt x="0" y="68029"/>
                </a:moveTo>
                <a:lnTo>
                  <a:pt x="119587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5074304" y="3255302"/>
            <a:ext cx="120014" cy="68580"/>
          </a:xfrm>
          <a:custGeom>
            <a:avLst/>
            <a:gdLst/>
            <a:ahLst/>
            <a:cxnLst/>
            <a:rect l="l" t="t" r="r" b="b"/>
            <a:pathLst>
              <a:path w="120014" h="68579">
                <a:moveTo>
                  <a:pt x="0" y="68029"/>
                </a:moveTo>
                <a:lnTo>
                  <a:pt x="119587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4981270" y="3041132"/>
            <a:ext cx="461645" cy="444500"/>
          </a:xfrm>
          <a:custGeom>
            <a:avLst/>
            <a:gdLst/>
            <a:ahLst/>
            <a:cxnLst/>
            <a:rect l="l" t="t" r="r" b="b"/>
            <a:pathLst>
              <a:path w="461645" h="444500">
                <a:moveTo>
                  <a:pt x="0" y="118666"/>
                </a:moveTo>
                <a:lnTo>
                  <a:pt x="208580" y="0"/>
                </a:lnTo>
                <a:lnTo>
                  <a:pt x="461179" y="444017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5280401" y="3348053"/>
            <a:ext cx="64769" cy="193040"/>
          </a:xfrm>
          <a:custGeom>
            <a:avLst/>
            <a:gdLst/>
            <a:ahLst/>
            <a:cxnLst/>
            <a:rect l="l" t="t" r="r" b="b"/>
            <a:pathLst>
              <a:path w="64770" h="193039">
                <a:moveTo>
                  <a:pt x="0" y="0"/>
                </a:moveTo>
                <a:lnTo>
                  <a:pt x="32627" y="57349"/>
                </a:lnTo>
                <a:lnTo>
                  <a:pt x="16722" y="108111"/>
                </a:lnTo>
                <a:lnTo>
                  <a:pt x="64710" y="19247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5109832" y="3445092"/>
            <a:ext cx="136525" cy="152400"/>
          </a:xfrm>
          <a:custGeom>
            <a:avLst/>
            <a:gdLst/>
            <a:ahLst/>
            <a:cxnLst/>
            <a:rect l="l" t="t" r="r" b="b"/>
            <a:pathLst>
              <a:path w="136525" h="152400">
                <a:moveTo>
                  <a:pt x="0" y="0"/>
                </a:moveTo>
                <a:lnTo>
                  <a:pt x="37370" y="65694"/>
                </a:lnTo>
                <a:lnTo>
                  <a:pt x="91264" y="73065"/>
                </a:lnTo>
                <a:lnTo>
                  <a:pt x="136090" y="151869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5029958" y="1805179"/>
            <a:ext cx="579120" cy="1017905"/>
          </a:xfrm>
          <a:custGeom>
            <a:avLst/>
            <a:gdLst/>
            <a:ahLst/>
            <a:cxnLst/>
            <a:rect l="l" t="t" r="r" b="b"/>
            <a:pathLst>
              <a:path w="579120" h="1017905">
                <a:moveTo>
                  <a:pt x="0" y="0"/>
                </a:moveTo>
                <a:lnTo>
                  <a:pt x="578863" y="101749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g object 31"/>
          <p:cNvSpPr/>
          <p:nvPr/>
        </p:nvSpPr>
        <p:spPr>
          <a:xfrm>
            <a:off x="4852397" y="2065106"/>
            <a:ext cx="692150" cy="1365885"/>
          </a:xfrm>
          <a:custGeom>
            <a:avLst/>
            <a:gdLst/>
            <a:ahLst/>
            <a:cxnLst/>
            <a:rect l="l" t="t" r="r" b="b"/>
            <a:pathLst>
              <a:path w="692150" h="1365885">
                <a:moveTo>
                  <a:pt x="0" y="0"/>
                </a:moveTo>
                <a:lnTo>
                  <a:pt x="510436" y="897214"/>
                </a:lnTo>
                <a:lnTo>
                  <a:pt x="485002" y="1002446"/>
                </a:lnTo>
                <a:lnTo>
                  <a:pt x="691666" y="1365712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g object 32"/>
          <p:cNvSpPr/>
          <p:nvPr/>
        </p:nvSpPr>
        <p:spPr>
          <a:xfrm>
            <a:off x="4906381" y="1969317"/>
            <a:ext cx="662940" cy="1268730"/>
          </a:xfrm>
          <a:custGeom>
            <a:avLst/>
            <a:gdLst/>
            <a:ahLst/>
            <a:cxnLst/>
            <a:rect l="l" t="t" r="r" b="b"/>
            <a:pathLst>
              <a:path w="662939" h="1268730">
                <a:moveTo>
                  <a:pt x="0" y="0"/>
                </a:moveTo>
                <a:lnTo>
                  <a:pt x="545620" y="959058"/>
                </a:lnTo>
                <a:lnTo>
                  <a:pt x="538092" y="1049998"/>
                </a:lnTo>
                <a:lnTo>
                  <a:pt x="662466" y="1268613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g object 33"/>
          <p:cNvSpPr/>
          <p:nvPr/>
        </p:nvSpPr>
        <p:spPr>
          <a:xfrm>
            <a:off x="4969233" y="1889119"/>
            <a:ext cx="600710" cy="1138555"/>
          </a:xfrm>
          <a:custGeom>
            <a:avLst/>
            <a:gdLst/>
            <a:ahLst/>
            <a:cxnLst/>
            <a:rect l="l" t="t" r="r" b="b"/>
            <a:pathLst>
              <a:path w="600710" h="1138555">
                <a:moveTo>
                  <a:pt x="0" y="0"/>
                </a:moveTo>
                <a:lnTo>
                  <a:pt x="579399" y="1018433"/>
                </a:lnTo>
                <a:lnTo>
                  <a:pt x="564928" y="1075688"/>
                </a:lnTo>
                <a:lnTo>
                  <a:pt x="600366" y="1137979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g object 34"/>
          <p:cNvSpPr/>
          <p:nvPr/>
        </p:nvSpPr>
        <p:spPr>
          <a:xfrm>
            <a:off x="5162671" y="1655934"/>
            <a:ext cx="203200" cy="354965"/>
          </a:xfrm>
          <a:custGeom>
            <a:avLst/>
            <a:gdLst/>
            <a:ahLst/>
            <a:cxnLst/>
            <a:rect l="l" t="t" r="r" b="b"/>
            <a:pathLst>
              <a:path w="203200" h="354964">
                <a:moveTo>
                  <a:pt x="0" y="0"/>
                </a:moveTo>
                <a:lnTo>
                  <a:pt x="202907" y="35463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g object 35"/>
          <p:cNvSpPr/>
          <p:nvPr/>
        </p:nvSpPr>
        <p:spPr>
          <a:xfrm>
            <a:off x="5232116" y="1588487"/>
            <a:ext cx="524510" cy="922019"/>
          </a:xfrm>
          <a:custGeom>
            <a:avLst/>
            <a:gdLst/>
            <a:ahLst/>
            <a:cxnLst/>
            <a:rect l="l" t="t" r="r" b="b"/>
            <a:pathLst>
              <a:path w="524510" h="922019">
                <a:moveTo>
                  <a:pt x="0" y="0"/>
                </a:moveTo>
                <a:lnTo>
                  <a:pt x="524511" y="921957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g object 36"/>
          <p:cNvSpPr/>
          <p:nvPr/>
        </p:nvSpPr>
        <p:spPr>
          <a:xfrm>
            <a:off x="5561307" y="2354616"/>
            <a:ext cx="141605" cy="250190"/>
          </a:xfrm>
          <a:custGeom>
            <a:avLst/>
            <a:gdLst/>
            <a:ahLst/>
            <a:cxnLst/>
            <a:rect l="l" t="t" r="r" b="b"/>
            <a:pathLst>
              <a:path w="141604" h="250189">
                <a:moveTo>
                  <a:pt x="0" y="0"/>
                </a:moveTo>
                <a:lnTo>
                  <a:pt x="141091" y="249791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g object 37"/>
          <p:cNvSpPr/>
          <p:nvPr/>
        </p:nvSpPr>
        <p:spPr>
          <a:xfrm>
            <a:off x="5246100" y="1990362"/>
            <a:ext cx="405130" cy="715010"/>
          </a:xfrm>
          <a:custGeom>
            <a:avLst/>
            <a:gdLst/>
            <a:ahLst/>
            <a:cxnLst/>
            <a:rect l="l" t="t" r="r" b="b"/>
            <a:pathLst>
              <a:path w="405129" h="715010">
                <a:moveTo>
                  <a:pt x="0" y="0"/>
                </a:moveTo>
                <a:lnTo>
                  <a:pt x="404779" y="714896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g object 38"/>
          <p:cNvSpPr/>
          <p:nvPr/>
        </p:nvSpPr>
        <p:spPr>
          <a:xfrm>
            <a:off x="5303831" y="1523864"/>
            <a:ext cx="515620" cy="906144"/>
          </a:xfrm>
          <a:custGeom>
            <a:avLst/>
            <a:gdLst/>
            <a:ahLst/>
            <a:cxnLst/>
            <a:rect l="l" t="t" r="r" b="b"/>
            <a:pathLst>
              <a:path w="515620" h="906144">
                <a:moveTo>
                  <a:pt x="0" y="0"/>
                </a:moveTo>
                <a:lnTo>
                  <a:pt x="515343" y="905837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g object 39"/>
          <p:cNvSpPr/>
          <p:nvPr/>
        </p:nvSpPr>
        <p:spPr>
          <a:xfrm>
            <a:off x="5379616" y="1466547"/>
            <a:ext cx="256540" cy="450850"/>
          </a:xfrm>
          <a:custGeom>
            <a:avLst/>
            <a:gdLst/>
            <a:ahLst/>
            <a:cxnLst/>
            <a:rect l="l" t="t" r="r" b="b"/>
            <a:pathLst>
              <a:path w="256539" h="450850">
                <a:moveTo>
                  <a:pt x="0" y="0"/>
                </a:moveTo>
                <a:lnTo>
                  <a:pt x="256189" y="45075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g object 40"/>
          <p:cNvSpPr/>
          <p:nvPr/>
        </p:nvSpPr>
        <p:spPr>
          <a:xfrm>
            <a:off x="5712410" y="2051963"/>
            <a:ext cx="173990" cy="305435"/>
          </a:xfrm>
          <a:custGeom>
            <a:avLst/>
            <a:gdLst/>
            <a:ahLst/>
            <a:cxnLst/>
            <a:rect l="l" t="t" r="r" b="b"/>
            <a:pathLst>
              <a:path w="173989" h="305435">
                <a:moveTo>
                  <a:pt x="0" y="0"/>
                </a:moveTo>
                <a:lnTo>
                  <a:pt x="173546" y="30486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g object 41"/>
          <p:cNvSpPr/>
          <p:nvPr/>
        </p:nvSpPr>
        <p:spPr>
          <a:xfrm>
            <a:off x="5457070" y="1412346"/>
            <a:ext cx="498475" cy="878840"/>
          </a:xfrm>
          <a:custGeom>
            <a:avLst/>
            <a:gdLst/>
            <a:ahLst/>
            <a:cxnLst/>
            <a:rect l="l" t="t" r="r" b="b"/>
            <a:pathLst>
              <a:path w="498475" h="878839">
                <a:moveTo>
                  <a:pt x="0" y="0"/>
                </a:moveTo>
                <a:lnTo>
                  <a:pt x="497997" y="87826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g object 42"/>
          <p:cNvSpPr/>
          <p:nvPr/>
        </p:nvSpPr>
        <p:spPr>
          <a:xfrm>
            <a:off x="5535644" y="1359297"/>
            <a:ext cx="497840" cy="875665"/>
          </a:xfrm>
          <a:custGeom>
            <a:avLst/>
            <a:gdLst/>
            <a:ahLst/>
            <a:cxnLst/>
            <a:rect l="l" t="t" r="r" b="b"/>
            <a:pathLst>
              <a:path w="497839" h="875664">
                <a:moveTo>
                  <a:pt x="0" y="0"/>
                </a:moveTo>
                <a:lnTo>
                  <a:pt x="497827" y="875053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g object 43"/>
          <p:cNvSpPr/>
          <p:nvPr/>
        </p:nvSpPr>
        <p:spPr>
          <a:xfrm>
            <a:off x="5616218" y="1306353"/>
            <a:ext cx="465455" cy="895350"/>
          </a:xfrm>
          <a:custGeom>
            <a:avLst/>
            <a:gdLst/>
            <a:ahLst/>
            <a:cxnLst/>
            <a:rect l="l" t="t" r="r" b="b"/>
            <a:pathLst>
              <a:path w="465454" h="895350">
                <a:moveTo>
                  <a:pt x="0" y="0"/>
                </a:moveTo>
                <a:lnTo>
                  <a:pt x="84144" y="143723"/>
                </a:lnTo>
                <a:lnTo>
                  <a:pt x="65998" y="193240"/>
                </a:lnTo>
                <a:lnTo>
                  <a:pt x="465375" y="895239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g object 44"/>
          <p:cNvSpPr/>
          <p:nvPr/>
        </p:nvSpPr>
        <p:spPr>
          <a:xfrm>
            <a:off x="5813784" y="1590133"/>
            <a:ext cx="252729" cy="443865"/>
          </a:xfrm>
          <a:custGeom>
            <a:avLst/>
            <a:gdLst/>
            <a:ahLst/>
            <a:cxnLst/>
            <a:rect l="l" t="t" r="r" b="b"/>
            <a:pathLst>
              <a:path w="252729" h="443864">
                <a:moveTo>
                  <a:pt x="0" y="0"/>
                </a:moveTo>
                <a:lnTo>
                  <a:pt x="252337" y="443546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g object 45"/>
          <p:cNvSpPr/>
          <p:nvPr/>
        </p:nvSpPr>
        <p:spPr>
          <a:xfrm>
            <a:off x="5695694" y="1259265"/>
            <a:ext cx="175895" cy="230504"/>
          </a:xfrm>
          <a:custGeom>
            <a:avLst/>
            <a:gdLst/>
            <a:ahLst/>
            <a:cxnLst/>
            <a:rect l="l" t="t" r="r" b="b"/>
            <a:pathLst>
              <a:path w="175895" h="230505">
                <a:moveTo>
                  <a:pt x="0" y="0"/>
                </a:moveTo>
                <a:lnTo>
                  <a:pt x="83157" y="146167"/>
                </a:lnTo>
                <a:lnTo>
                  <a:pt x="133805" y="156534"/>
                </a:lnTo>
                <a:lnTo>
                  <a:pt x="175887" y="23050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g object 46"/>
          <p:cNvSpPr/>
          <p:nvPr/>
        </p:nvSpPr>
        <p:spPr>
          <a:xfrm>
            <a:off x="5781716" y="1219788"/>
            <a:ext cx="591820" cy="848994"/>
          </a:xfrm>
          <a:custGeom>
            <a:avLst/>
            <a:gdLst/>
            <a:ahLst/>
            <a:cxnLst/>
            <a:rect l="l" t="t" r="r" b="b"/>
            <a:pathLst>
              <a:path w="591820" h="848994">
                <a:moveTo>
                  <a:pt x="0" y="0"/>
                </a:moveTo>
                <a:lnTo>
                  <a:pt x="51635" y="90759"/>
                </a:lnTo>
                <a:lnTo>
                  <a:pt x="174039" y="115229"/>
                </a:lnTo>
                <a:lnTo>
                  <a:pt x="591249" y="848588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g object 47"/>
          <p:cNvSpPr/>
          <p:nvPr/>
        </p:nvSpPr>
        <p:spPr>
          <a:xfrm>
            <a:off x="5868062" y="1180890"/>
            <a:ext cx="556895" cy="873125"/>
          </a:xfrm>
          <a:custGeom>
            <a:avLst/>
            <a:gdLst/>
            <a:ahLst/>
            <a:cxnLst/>
            <a:rect l="l" t="t" r="r" b="b"/>
            <a:pathLst>
              <a:path w="556895" h="873125">
                <a:moveTo>
                  <a:pt x="0" y="0"/>
                </a:moveTo>
                <a:lnTo>
                  <a:pt x="42425" y="74573"/>
                </a:lnTo>
                <a:lnTo>
                  <a:pt x="113554" y="94384"/>
                </a:lnTo>
                <a:lnTo>
                  <a:pt x="556341" y="872697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g object 48"/>
          <p:cNvSpPr/>
          <p:nvPr/>
        </p:nvSpPr>
        <p:spPr>
          <a:xfrm>
            <a:off x="5957373" y="1147186"/>
            <a:ext cx="514350" cy="903605"/>
          </a:xfrm>
          <a:custGeom>
            <a:avLst/>
            <a:gdLst/>
            <a:ahLst/>
            <a:cxnLst/>
            <a:rect l="l" t="t" r="r" b="b"/>
            <a:pathLst>
              <a:path w="514350" h="903605">
                <a:moveTo>
                  <a:pt x="513887" y="903288"/>
                </a:moveTo>
                <a:lnTo>
                  <a:pt x="0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g object 49"/>
          <p:cNvSpPr/>
          <p:nvPr/>
        </p:nvSpPr>
        <p:spPr>
          <a:xfrm>
            <a:off x="6047878" y="1115611"/>
            <a:ext cx="474345" cy="923925"/>
          </a:xfrm>
          <a:custGeom>
            <a:avLst/>
            <a:gdLst/>
            <a:ahLst/>
            <a:cxnLst/>
            <a:rect l="l" t="t" r="r" b="b"/>
            <a:pathLst>
              <a:path w="474345" h="923925">
                <a:moveTo>
                  <a:pt x="473885" y="923623"/>
                </a:moveTo>
                <a:lnTo>
                  <a:pt x="10292" y="108749"/>
                </a:lnTo>
                <a:lnTo>
                  <a:pt x="24679" y="43379"/>
                </a:lnTo>
                <a:lnTo>
                  <a:pt x="0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g object 50"/>
          <p:cNvSpPr/>
          <p:nvPr/>
        </p:nvSpPr>
        <p:spPr>
          <a:xfrm>
            <a:off x="6119659" y="1088943"/>
            <a:ext cx="453390" cy="949325"/>
          </a:xfrm>
          <a:custGeom>
            <a:avLst/>
            <a:gdLst/>
            <a:ahLst/>
            <a:cxnLst/>
            <a:rect l="l" t="t" r="r" b="b"/>
            <a:pathLst>
              <a:path w="453390" h="949325">
                <a:moveTo>
                  <a:pt x="21533" y="0"/>
                </a:moveTo>
                <a:lnTo>
                  <a:pt x="34857" y="23420"/>
                </a:lnTo>
                <a:lnTo>
                  <a:pt x="0" y="152830"/>
                </a:lnTo>
                <a:lnTo>
                  <a:pt x="452855" y="948832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g object 51"/>
          <p:cNvSpPr/>
          <p:nvPr/>
        </p:nvSpPr>
        <p:spPr>
          <a:xfrm>
            <a:off x="6187483" y="1072575"/>
            <a:ext cx="434340" cy="952500"/>
          </a:xfrm>
          <a:custGeom>
            <a:avLst/>
            <a:gdLst/>
            <a:ahLst/>
            <a:cxnLst/>
            <a:rect l="l" t="t" r="r" b="b"/>
            <a:pathLst>
              <a:path w="434340" h="952500">
                <a:moveTo>
                  <a:pt x="434209" y="952500"/>
                </a:moveTo>
                <a:lnTo>
                  <a:pt x="0" y="189267"/>
                </a:lnTo>
                <a:lnTo>
                  <a:pt x="49875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g object 52"/>
          <p:cNvSpPr/>
          <p:nvPr/>
        </p:nvSpPr>
        <p:spPr>
          <a:xfrm>
            <a:off x="6251084" y="1228465"/>
            <a:ext cx="422909" cy="796925"/>
          </a:xfrm>
          <a:custGeom>
            <a:avLst/>
            <a:gdLst/>
            <a:ahLst/>
            <a:cxnLst/>
            <a:rect l="l" t="t" r="r" b="b"/>
            <a:pathLst>
              <a:path w="422909" h="796925">
                <a:moveTo>
                  <a:pt x="3225" y="0"/>
                </a:moveTo>
                <a:lnTo>
                  <a:pt x="0" y="53631"/>
                </a:lnTo>
                <a:lnTo>
                  <a:pt x="422686" y="79661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bg object 53"/>
          <p:cNvSpPr/>
          <p:nvPr/>
        </p:nvSpPr>
        <p:spPr>
          <a:xfrm>
            <a:off x="6227897" y="2116077"/>
            <a:ext cx="3810" cy="6985"/>
          </a:xfrm>
          <a:custGeom>
            <a:avLst/>
            <a:gdLst/>
            <a:ahLst/>
            <a:cxnLst/>
            <a:rect l="l" t="t" r="r" b="b"/>
            <a:pathLst>
              <a:path w="3810" h="6985">
                <a:moveTo>
                  <a:pt x="0" y="0"/>
                </a:moveTo>
                <a:lnTo>
                  <a:pt x="3778" y="6641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bg object 54"/>
          <p:cNvSpPr/>
          <p:nvPr/>
        </p:nvSpPr>
        <p:spPr>
          <a:xfrm>
            <a:off x="5131397" y="3870692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bg object 55"/>
          <p:cNvSpPr/>
          <p:nvPr/>
        </p:nvSpPr>
        <p:spPr>
          <a:xfrm>
            <a:off x="5183838" y="3971857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bg object 56"/>
          <p:cNvSpPr/>
          <p:nvPr/>
        </p:nvSpPr>
        <p:spPr>
          <a:xfrm>
            <a:off x="5245817" y="4071814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bg object 57"/>
          <p:cNvSpPr/>
          <p:nvPr/>
        </p:nvSpPr>
        <p:spPr>
          <a:xfrm>
            <a:off x="5294416" y="4166227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bg object 58"/>
          <p:cNvSpPr/>
          <p:nvPr/>
        </p:nvSpPr>
        <p:spPr>
          <a:xfrm>
            <a:off x="5359703" y="4265273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bg object 59"/>
          <p:cNvSpPr/>
          <p:nvPr/>
        </p:nvSpPr>
        <p:spPr>
          <a:xfrm>
            <a:off x="5407369" y="4364767"/>
            <a:ext cx="60325" cy="34290"/>
          </a:xfrm>
          <a:custGeom>
            <a:avLst/>
            <a:gdLst/>
            <a:ahLst/>
            <a:cxnLst/>
            <a:rect l="l" t="t" r="r" b="b"/>
            <a:pathLst>
              <a:path w="60325" h="34289">
                <a:moveTo>
                  <a:pt x="0" y="34156"/>
                </a:moveTo>
                <a:lnTo>
                  <a:pt x="6002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bg object 60"/>
          <p:cNvSpPr/>
          <p:nvPr/>
        </p:nvSpPr>
        <p:spPr>
          <a:xfrm>
            <a:off x="6990641" y="4955560"/>
            <a:ext cx="28575" cy="17780"/>
          </a:xfrm>
          <a:custGeom>
            <a:avLst/>
            <a:gdLst/>
            <a:ahLst/>
            <a:cxnLst/>
            <a:rect l="l" t="t" r="r" b="b"/>
            <a:pathLst>
              <a:path w="28575" h="17779">
                <a:moveTo>
                  <a:pt x="0" y="17318"/>
                </a:moveTo>
                <a:lnTo>
                  <a:pt x="28449" y="0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bg object 61"/>
          <p:cNvSpPr/>
          <p:nvPr/>
        </p:nvSpPr>
        <p:spPr>
          <a:xfrm>
            <a:off x="7418291" y="4033650"/>
            <a:ext cx="136525" cy="239395"/>
          </a:xfrm>
          <a:custGeom>
            <a:avLst/>
            <a:gdLst/>
            <a:ahLst/>
            <a:cxnLst/>
            <a:rect l="l" t="t" r="r" b="b"/>
            <a:pathLst>
              <a:path w="136525" h="239395">
                <a:moveTo>
                  <a:pt x="114481" y="201225"/>
                </a:moveTo>
                <a:lnTo>
                  <a:pt x="136173" y="239353"/>
                </a:lnTo>
              </a:path>
              <a:path w="136525" h="239395">
                <a:moveTo>
                  <a:pt x="0" y="0"/>
                </a:moveTo>
                <a:lnTo>
                  <a:pt x="114481" y="201225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bg object 62"/>
          <p:cNvSpPr/>
          <p:nvPr/>
        </p:nvSpPr>
        <p:spPr>
          <a:xfrm>
            <a:off x="7434053" y="3930523"/>
            <a:ext cx="204470" cy="296545"/>
          </a:xfrm>
          <a:custGeom>
            <a:avLst/>
            <a:gdLst/>
            <a:ahLst/>
            <a:cxnLst/>
            <a:rect l="l" t="t" r="r" b="b"/>
            <a:pathLst>
              <a:path w="204470" h="296545">
                <a:moveTo>
                  <a:pt x="0" y="0"/>
                </a:moveTo>
                <a:lnTo>
                  <a:pt x="42018" y="10414"/>
                </a:lnTo>
                <a:lnTo>
                  <a:pt x="204452" y="295934"/>
                </a:lnTo>
              </a:path>
            </a:pathLst>
          </a:custGeom>
          <a:ln w="7853">
            <a:solidFill>
              <a:srgbClr val="F8DE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bg object 63"/>
          <p:cNvSpPr/>
          <p:nvPr/>
        </p:nvSpPr>
        <p:spPr>
          <a:xfrm>
            <a:off x="7737564" y="2622860"/>
            <a:ext cx="1033144" cy="1098550"/>
          </a:xfrm>
          <a:custGeom>
            <a:avLst/>
            <a:gdLst/>
            <a:ahLst/>
            <a:cxnLst/>
            <a:rect l="l" t="t" r="r" b="b"/>
            <a:pathLst>
              <a:path w="1033145" h="1098550">
                <a:moveTo>
                  <a:pt x="526059" y="233603"/>
                </a:moveTo>
                <a:lnTo>
                  <a:pt x="393166" y="0"/>
                </a:lnTo>
                <a:lnTo>
                  <a:pt x="0" y="223685"/>
                </a:lnTo>
                <a:lnTo>
                  <a:pt x="1320" y="227723"/>
                </a:lnTo>
                <a:lnTo>
                  <a:pt x="12001" y="278523"/>
                </a:lnTo>
                <a:lnTo>
                  <a:pt x="20828" y="329323"/>
                </a:lnTo>
                <a:lnTo>
                  <a:pt x="27762" y="367423"/>
                </a:lnTo>
                <a:lnTo>
                  <a:pt x="32778" y="418223"/>
                </a:lnTo>
                <a:lnTo>
                  <a:pt x="35814" y="469023"/>
                </a:lnTo>
                <a:lnTo>
                  <a:pt x="36830" y="507123"/>
                </a:lnTo>
                <a:lnTo>
                  <a:pt x="36728" y="512000"/>
                </a:lnTo>
                <a:lnTo>
                  <a:pt x="526059" y="233603"/>
                </a:lnTo>
                <a:close/>
              </a:path>
              <a:path w="1033145" h="1098550">
                <a:moveTo>
                  <a:pt x="1032878" y="698652"/>
                </a:moveTo>
                <a:lnTo>
                  <a:pt x="805675" y="827900"/>
                </a:lnTo>
                <a:lnTo>
                  <a:pt x="959586" y="1098448"/>
                </a:lnTo>
                <a:lnTo>
                  <a:pt x="966228" y="1078623"/>
                </a:lnTo>
                <a:lnTo>
                  <a:pt x="978027" y="1027823"/>
                </a:lnTo>
                <a:lnTo>
                  <a:pt x="988872" y="977023"/>
                </a:lnTo>
                <a:lnTo>
                  <a:pt x="998728" y="938923"/>
                </a:lnTo>
                <a:lnTo>
                  <a:pt x="1007605" y="888123"/>
                </a:lnTo>
                <a:lnTo>
                  <a:pt x="1015479" y="850023"/>
                </a:lnTo>
                <a:lnTo>
                  <a:pt x="1022337" y="799223"/>
                </a:lnTo>
                <a:lnTo>
                  <a:pt x="1028179" y="748423"/>
                </a:lnTo>
                <a:lnTo>
                  <a:pt x="1032878" y="698652"/>
                </a:lnTo>
                <a:close/>
              </a:path>
            </a:pathLst>
          </a:custGeom>
          <a:solidFill>
            <a:srgbClr val="F8DE18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bg object 64"/>
          <p:cNvSpPr/>
          <p:nvPr/>
        </p:nvSpPr>
        <p:spPr>
          <a:xfrm>
            <a:off x="10652379" y="0"/>
            <a:ext cx="9451975" cy="11308715"/>
          </a:xfrm>
          <a:custGeom>
            <a:avLst/>
            <a:gdLst/>
            <a:ahLst/>
            <a:cxnLst/>
            <a:rect l="l" t="t" r="r" b="b"/>
            <a:pathLst>
              <a:path w="9451975" h="11308715">
                <a:moveTo>
                  <a:pt x="0" y="11308556"/>
                </a:moveTo>
                <a:lnTo>
                  <a:pt x="0" y="0"/>
                </a:lnTo>
                <a:lnTo>
                  <a:pt x="9451720" y="0"/>
                </a:lnTo>
                <a:lnTo>
                  <a:pt x="9451720" y="11308556"/>
                </a:lnTo>
                <a:lnTo>
                  <a:pt x="0" y="11308556"/>
                </a:lnTo>
                <a:close/>
              </a:path>
            </a:pathLst>
          </a:custGeom>
          <a:solidFill>
            <a:srgbClr val="7E5A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69963" y="637003"/>
            <a:ext cx="12609194" cy="9677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11361" y="4613394"/>
            <a:ext cx="15596869" cy="3949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9252931" y="10402209"/>
            <a:ext cx="252730" cy="353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565655"/>
                </a:solidFill>
                <a:latin typeface="Bahnschrift"/>
                <a:cs typeface="Bahnschrift"/>
              </a:defRPr>
            </a:lvl1pPr>
          </a:lstStyle>
          <a:p>
            <a:pPr marL="38100">
              <a:lnSpc>
                <a:spcPts val="25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D96FDFD-4E42-4A06-B8B5-768A1DB9C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D2184-0249-0FF2-A8D8-4D20C149F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745" y="612992"/>
            <a:ext cx="10101459" cy="3144558"/>
          </a:xfrm>
        </p:spPr>
        <p:txBody>
          <a:bodyPr anchor="b">
            <a:normAutofit/>
          </a:bodyPr>
          <a:lstStyle/>
          <a:p>
            <a:r>
              <a:rPr lang="en-US"/>
              <a:t>Group 30: Moulting stage Penguin Monitoring System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46B8E-FFE6-4634-D388-5A64BBBEC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1745" y="4471291"/>
            <a:ext cx="6785135" cy="571497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300"/>
              <a:t>EEE4113F 2025 </a:t>
            </a:r>
          </a:p>
        </p:txBody>
      </p:sp>
      <p:pic>
        <p:nvPicPr>
          <p:cNvPr id="5" name="Picture 4" descr="A logo of a university&#10;&#10;AI-generated content may be incorrect.">
            <a:extLst>
              <a:ext uri="{FF2B5EF4-FFF2-40B4-BE49-F238E27FC236}">
                <a16:creationId xmlns:a16="http://schemas.microsoft.com/office/drawing/2014/main" id="{F302E0DE-05A0-19C5-4443-69EC35FBA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12" r="5" b="8525"/>
          <a:stretch>
            <a:fillRect/>
          </a:stretch>
        </p:blipFill>
        <p:spPr>
          <a:xfrm>
            <a:off x="14165860" y="6263641"/>
            <a:ext cx="5952915" cy="5045718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9" name="Picture 8" descr="A penguin standing on a beach&#10;&#10;AI-generated content may be incorrect.">
            <a:extLst>
              <a:ext uri="{FF2B5EF4-FFF2-40B4-BE49-F238E27FC236}">
                <a16:creationId xmlns:a16="http://schemas.microsoft.com/office/drawing/2014/main" id="{1575C98A-785D-1347-40B2-5B79C10BE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9" r="37004" b="-1"/>
          <a:stretch>
            <a:fillRect/>
          </a:stretch>
        </p:blipFill>
        <p:spPr>
          <a:xfrm>
            <a:off x="8901532" y="4053374"/>
            <a:ext cx="5702703" cy="5732619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7" name="Picture 6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518109B8-F0B8-C7CB-9CC2-D7B1CC020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56" b="11120"/>
          <a:stretch>
            <a:fillRect/>
          </a:stretch>
        </p:blipFill>
        <p:spPr>
          <a:xfrm>
            <a:off x="12566751" y="-8"/>
            <a:ext cx="7552024" cy="5831953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480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04100" cy="1130935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0C2295-B210-F3F3-EABE-65408A5AF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921" y="1005273"/>
            <a:ext cx="10657714" cy="2181541"/>
          </a:xfrm>
        </p:spPr>
        <p:txBody>
          <a:bodyPr>
            <a:normAutofit/>
          </a:bodyPr>
          <a:lstStyle/>
          <a:p>
            <a:r>
              <a:rPr lang="en-US"/>
              <a:t>Team Introduction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B573B51-C170-49C0-A3D9-8D99730C4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568593" y="3"/>
            <a:ext cx="12535507" cy="776456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1CCA4-67E8-7F2C-C689-6C3C8F8E4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4921" y="3618235"/>
            <a:ext cx="10657714" cy="5542744"/>
          </a:xfrm>
        </p:spPr>
        <p:txBody>
          <a:bodyPr>
            <a:normAutofit/>
          </a:bodyPr>
          <a:lstStyle/>
          <a:p>
            <a:pPr marL="1143000" indent="-1143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Dichochi Ramotlou</a:t>
            </a:r>
          </a:p>
          <a:p>
            <a:pPr marL="1143000" indent="-1143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Philasande Ngema</a:t>
            </a:r>
          </a:p>
          <a:p>
            <a:pPr marL="1143000" indent="-1143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Tohlang Rakhaphu</a:t>
            </a:r>
          </a:p>
        </p:txBody>
      </p:sp>
      <p:pic>
        <p:nvPicPr>
          <p:cNvPr id="5" name="Picture 4" descr="A logo of a university&#10;&#10;AI-generated content may be incorrect.">
            <a:extLst>
              <a:ext uri="{FF2B5EF4-FFF2-40B4-BE49-F238E27FC236}">
                <a16:creationId xmlns:a16="http://schemas.microsoft.com/office/drawing/2014/main" id="{9D5CF696-94A6-3BED-CA40-86A18F6D8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7509" y="1968202"/>
            <a:ext cx="3338725" cy="3390455"/>
          </a:xfrm>
          <a:prstGeom prst="rect">
            <a:avLst/>
          </a:prstGeom>
        </p:spPr>
      </p:pic>
      <p:pic>
        <p:nvPicPr>
          <p:cNvPr id="7" name="Picture 6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6E738BA6-5C4B-273C-E8F0-9F802C062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1646" y="5899893"/>
            <a:ext cx="3390456" cy="3390456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C7BCC73-A901-44EB-B0E7-879E19267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531362"/>
            <a:ext cx="17611801" cy="1777989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92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E82FE-D590-403B-CF80-A15035D9B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65" y="542848"/>
            <a:ext cx="11368868" cy="2940431"/>
          </a:xfrm>
        </p:spPr>
        <p:txBody>
          <a:bodyPr anchor="b">
            <a:normAutofit/>
          </a:bodyPr>
          <a:lstStyle/>
          <a:p>
            <a:r>
              <a:rPr lang="en-US" sz="8900" dirty="0"/>
              <a:t>Problem Background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1480" y="3950732"/>
            <a:ext cx="6997501" cy="30159"/>
          </a:xfrm>
          <a:custGeom>
            <a:avLst/>
            <a:gdLst>
              <a:gd name="connsiteX0" fmla="*/ 0 w 6997501"/>
              <a:gd name="connsiteY0" fmla="*/ 0 h 30159"/>
              <a:gd name="connsiteX1" fmla="*/ 699750 w 6997501"/>
              <a:gd name="connsiteY1" fmla="*/ 0 h 30159"/>
              <a:gd name="connsiteX2" fmla="*/ 1469475 w 6997501"/>
              <a:gd name="connsiteY2" fmla="*/ 0 h 30159"/>
              <a:gd name="connsiteX3" fmla="*/ 2099250 w 6997501"/>
              <a:gd name="connsiteY3" fmla="*/ 0 h 30159"/>
              <a:gd name="connsiteX4" fmla="*/ 2659050 w 6997501"/>
              <a:gd name="connsiteY4" fmla="*/ 0 h 30159"/>
              <a:gd name="connsiteX5" fmla="*/ 3218850 w 6997501"/>
              <a:gd name="connsiteY5" fmla="*/ 0 h 30159"/>
              <a:gd name="connsiteX6" fmla="*/ 3708676 w 6997501"/>
              <a:gd name="connsiteY6" fmla="*/ 0 h 30159"/>
              <a:gd name="connsiteX7" fmla="*/ 4548376 w 6997501"/>
              <a:gd name="connsiteY7" fmla="*/ 0 h 30159"/>
              <a:gd name="connsiteX8" fmla="*/ 5388076 w 6997501"/>
              <a:gd name="connsiteY8" fmla="*/ 0 h 30159"/>
              <a:gd name="connsiteX9" fmla="*/ 6227776 w 6997501"/>
              <a:gd name="connsiteY9" fmla="*/ 0 h 30159"/>
              <a:gd name="connsiteX10" fmla="*/ 6997501 w 6997501"/>
              <a:gd name="connsiteY10" fmla="*/ 0 h 30159"/>
              <a:gd name="connsiteX11" fmla="*/ 6997501 w 6997501"/>
              <a:gd name="connsiteY11" fmla="*/ 30159 h 30159"/>
              <a:gd name="connsiteX12" fmla="*/ 6297751 w 6997501"/>
              <a:gd name="connsiteY12" fmla="*/ 30159 h 30159"/>
              <a:gd name="connsiteX13" fmla="*/ 5528026 w 6997501"/>
              <a:gd name="connsiteY13" fmla="*/ 30159 h 30159"/>
              <a:gd name="connsiteX14" fmla="*/ 5038201 w 6997501"/>
              <a:gd name="connsiteY14" fmla="*/ 30159 h 30159"/>
              <a:gd name="connsiteX15" fmla="*/ 4548376 w 6997501"/>
              <a:gd name="connsiteY15" fmla="*/ 30159 h 30159"/>
              <a:gd name="connsiteX16" fmla="*/ 4058551 w 6997501"/>
              <a:gd name="connsiteY16" fmla="*/ 30159 h 30159"/>
              <a:gd name="connsiteX17" fmla="*/ 3498751 w 6997501"/>
              <a:gd name="connsiteY17" fmla="*/ 30159 h 30159"/>
              <a:gd name="connsiteX18" fmla="*/ 2938950 w 6997501"/>
              <a:gd name="connsiteY18" fmla="*/ 30159 h 30159"/>
              <a:gd name="connsiteX19" fmla="*/ 2379150 w 6997501"/>
              <a:gd name="connsiteY19" fmla="*/ 30159 h 30159"/>
              <a:gd name="connsiteX20" fmla="*/ 1819350 w 6997501"/>
              <a:gd name="connsiteY20" fmla="*/ 30159 h 30159"/>
              <a:gd name="connsiteX21" fmla="*/ 1259550 w 6997501"/>
              <a:gd name="connsiteY21" fmla="*/ 30159 h 30159"/>
              <a:gd name="connsiteX22" fmla="*/ 0 w 6997501"/>
              <a:gd name="connsiteY22" fmla="*/ 30159 h 30159"/>
              <a:gd name="connsiteX23" fmla="*/ 0 w 6997501"/>
              <a:gd name="connsiteY23" fmla="*/ 0 h 3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997501" h="30159" fill="none" extrusionOk="0">
                <a:moveTo>
                  <a:pt x="0" y="0"/>
                </a:moveTo>
                <a:cubicBezTo>
                  <a:pt x="258749" y="27645"/>
                  <a:pt x="555284" y="-32186"/>
                  <a:pt x="699750" y="0"/>
                </a:cubicBezTo>
                <a:cubicBezTo>
                  <a:pt x="844216" y="32186"/>
                  <a:pt x="1198190" y="2960"/>
                  <a:pt x="1469475" y="0"/>
                </a:cubicBezTo>
                <a:cubicBezTo>
                  <a:pt x="1740761" y="-2960"/>
                  <a:pt x="1907557" y="8813"/>
                  <a:pt x="2099250" y="0"/>
                </a:cubicBezTo>
                <a:cubicBezTo>
                  <a:pt x="2290943" y="-8813"/>
                  <a:pt x="2523631" y="22823"/>
                  <a:pt x="2659050" y="0"/>
                </a:cubicBezTo>
                <a:cubicBezTo>
                  <a:pt x="2794469" y="-22823"/>
                  <a:pt x="3050442" y="16231"/>
                  <a:pt x="3218850" y="0"/>
                </a:cubicBezTo>
                <a:cubicBezTo>
                  <a:pt x="3387258" y="-16231"/>
                  <a:pt x="3599318" y="19570"/>
                  <a:pt x="3708676" y="0"/>
                </a:cubicBezTo>
                <a:cubicBezTo>
                  <a:pt x="3818034" y="-19570"/>
                  <a:pt x="4288244" y="-18818"/>
                  <a:pt x="4548376" y="0"/>
                </a:cubicBezTo>
                <a:cubicBezTo>
                  <a:pt x="4808508" y="18818"/>
                  <a:pt x="5069049" y="-34853"/>
                  <a:pt x="5388076" y="0"/>
                </a:cubicBezTo>
                <a:cubicBezTo>
                  <a:pt x="5707103" y="34853"/>
                  <a:pt x="5808463" y="-13405"/>
                  <a:pt x="6227776" y="0"/>
                </a:cubicBezTo>
                <a:cubicBezTo>
                  <a:pt x="6647089" y="13405"/>
                  <a:pt x="6819404" y="-26572"/>
                  <a:pt x="6997501" y="0"/>
                </a:cubicBezTo>
                <a:cubicBezTo>
                  <a:pt x="6998455" y="13712"/>
                  <a:pt x="6996620" y="15969"/>
                  <a:pt x="6997501" y="30159"/>
                </a:cubicBezTo>
                <a:cubicBezTo>
                  <a:pt x="6697362" y="-3107"/>
                  <a:pt x="6640952" y="55335"/>
                  <a:pt x="6297751" y="30159"/>
                </a:cubicBezTo>
                <a:cubicBezTo>
                  <a:pt x="5954550" y="4984"/>
                  <a:pt x="5694468" y="49452"/>
                  <a:pt x="5528026" y="30159"/>
                </a:cubicBezTo>
                <a:cubicBezTo>
                  <a:pt x="5361585" y="10866"/>
                  <a:pt x="5219042" y="24825"/>
                  <a:pt x="5038201" y="30159"/>
                </a:cubicBezTo>
                <a:cubicBezTo>
                  <a:pt x="4857360" y="35493"/>
                  <a:pt x="4690086" y="36041"/>
                  <a:pt x="4548376" y="30159"/>
                </a:cubicBezTo>
                <a:cubicBezTo>
                  <a:pt x="4406667" y="24277"/>
                  <a:pt x="4215300" y="21743"/>
                  <a:pt x="4058551" y="30159"/>
                </a:cubicBezTo>
                <a:cubicBezTo>
                  <a:pt x="3901802" y="38575"/>
                  <a:pt x="3725476" y="27564"/>
                  <a:pt x="3498751" y="30159"/>
                </a:cubicBezTo>
                <a:cubicBezTo>
                  <a:pt x="3272026" y="32754"/>
                  <a:pt x="3187701" y="12143"/>
                  <a:pt x="2938950" y="30159"/>
                </a:cubicBezTo>
                <a:cubicBezTo>
                  <a:pt x="2690199" y="48175"/>
                  <a:pt x="2526131" y="4700"/>
                  <a:pt x="2379150" y="30159"/>
                </a:cubicBezTo>
                <a:cubicBezTo>
                  <a:pt x="2232169" y="55618"/>
                  <a:pt x="2050751" y="31294"/>
                  <a:pt x="1819350" y="30159"/>
                </a:cubicBezTo>
                <a:cubicBezTo>
                  <a:pt x="1587949" y="29024"/>
                  <a:pt x="1524920" y="52294"/>
                  <a:pt x="1259550" y="30159"/>
                </a:cubicBezTo>
                <a:cubicBezTo>
                  <a:pt x="994180" y="8024"/>
                  <a:pt x="583753" y="-5485"/>
                  <a:pt x="0" y="30159"/>
                </a:cubicBezTo>
                <a:cubicBezTo>
                  <a:pt x="508" y="15876"/>
                  <a:pt x="34" y="12696"/>
                  <a:pt x="0" y="0"/>
                </a:cubicBezTo>
                <a:close/>
              </a:path>
              <a:path w="6997501" h="30159" stroke="0" extrusionOk="0">
                <a:moveTo>
                  <a:pt x="0" y="0"/>
                </a:moveTo>
                <a:cubicBezTo>
                  <a:pt x="146359" y="5999"/>
                  <a:pt x="433127" y="-3839"/>
                  <a:pt x="559800" y="0"/>
                </a:cubicBezTo>
                <a:cubicBezTo>
                  <a:pt x="686473" y="3839"/>
                  <a:pt x="925417" y="-16320"/>
                  <a:pt x="1049625" y="0"/>
                </a:cubicBezTo>
                <a:cubicBezTo>
                  <a:pt x="1173834" y="16320"/>
                  <a:pt x="1443676" y="13089"/>
                  <a:pt x="1609425" y="0"/>
                </a:cubicBezTo>
                <a:cubicBezTo>
                  <a:pt x="1775174" y="-13089"/>
                  <a:pt x="1996592" y="-22057"/>
                  <a:pt x="2309175" y="0"/>
                </a:cubicBezTo>
                <a:cubicBezTo>
                  <a:pt x="2621758" y="22057"/>
                  <a:pt x="2841613" y="3544"/>
                  <a:pt x="3078900" y="0"/>
                </a:cubicBezTo>
                <a:cubicBezTo>
                  <a:pt x="3316187" y="-3544"/>
                  <a:pt x="3501371" y="20240"/>
                  <a:pt x="3918601" y="0"/>
                </a:cubicBezTo>
                <a:cubicBezTo>
                  <a:pt x="4335831" y="-20240"/>
                  <a:pt x="4456303" y="-21390"/>
                  <a:pt x="4758301" y="0"/>
                </a:cubicBezTo>
                <a:cubicBezTo>
                  <a:pt x="5060299" y="21390"/>
                  <a:pt x="5112114" y="-6936"/>
                  <a:pt x="5388076" y="0"/>
                </a:cubicBezTo>
                <a:cubicBezTo>
                  <a:pt x="5664038" y="6936"/>
                  <a:pt x="5823364" y="36876"/>
                  <a:pt x="6157801" y="0"/>
                </a:cubicBezTo>
                <a:cubicBezTo>
                  <a:pt x="6492239" y="-36876"/>
                  <a:pt x="6812584" y="9826"/>
                  <a:pt x="6997501" y="0"/>
                </a:cubicBezTo>
                <a:cubicBezTo>
                  <a:pt x="6996322" y="13664"/>
                  <a:pt x="6997400" y="22380"/>
                  <a:pt x="6997501" y="30159"/>
                </a:cubicBezTo>
                <a:cubicBezTo>
                  <a:pt x="6687909" y="35504"/>
                  <a:pt x="6471985" y="-2095"/>
                  <a:pt x="6297751" y="30159"/>
                </a:cubicBezTo>
                <a:cubicBezTo>
                  <a:pt x="6123517" y="62413"/>
                  <a:pt x="5843677" y="31592"/>
                  <a:pt x="5528026" y="30159"/>
                </a:cubicBezTo>
                <a:cubicBezTo>
                  <a:pt x="5212376" y="28726"/>
                  <a:pt x="5191333" y="13189"/>
                  <a:pt x="4898251" y="30159"/>
                </a:cubicBezTo>
                <a:cubicBezTo>
                  <a:pt x="4605169" y="47129"/>
                  <a:pt x="4430138" y="54265"/>
                  <a:pt x="4268476" y="30159"/>
                </a:cubicBezTo>
                <a:cubicBezTo>
                  <a:pt x="4106814" y="6053"/>
                  <a:pt x="3826038" y="55096"/>
                  <a:pt x="3428775" y="30159"/>
                </a:cubicBezTo>
                <a:cubicBezTo>
                  <a:pt x="3031512" y="5222"/>
                  <a:pt x="2992664" y="5493"/>
                  <a:pt x="2868975" y="30159"/>
                </a:cubicBezTo>
                <a:cubicBezTo>
                  <a:pt x="2745286" y="54825"/>
                  <a:pt x="2318995" y="66055"/>
                  <a:pt x="2099250" y="30159"/>
                </a:cubicBezTo>
                <a:cubicBezTo>
                  <a:pt x="1879505" y="-5737"/>
                  <a:pt x="1755263" y="31262"/>
                  <a:pt x="1609425" y="30159"/>
                </a:cubicBezTo>
                <a:cubicBezTo>
                  <a:pt x="1463587" y="29056"/>
                  <a:pt x="1136192" y="30255"/>
                  <a:pt x="909675" y="30159"/>
                </a:cubicBezTo>
                <a:cubicBezTo>
                  <a:pt x="683158" y="30064"/>
                  <a:pt x="409371" y="-3729"/>
                  <a:pt x="0" y="30159"/>
                </a:cubicBezTo>
                <a:cubicBezTo>
                  <a:pt x="-247" y="19870"/>
                  <a:pt x="215" y="904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D3174-3FF5-F373-E62F-09F6ACBD5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332" y="4664075"/>
            <a:ext cx="11829117" cy="610242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u="sng" dirty="0"/>
              <a:t>Critical Endangerment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b="0" dirty="0"/>
              <a:t>African Penguins are on track to become </a:t>
            </a:r>
            <a:r>
              <a:rPr lang="en-ZA" sz="2300" dirty="0"/>
              <a:t>extinct by 2035 </a:t>
            </a:r>
            <a:r>
              <a:rPr lang="en-ZA" sz="2300" b="0" dirty="0"/>
              <a:t>if current trends continue.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u="sng" dirty="0"/>
              <a:t>The Moulting Challenge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b="0" dirty="0"/>
              <a:t>They Undergo a 21-day catastrophic moult, during which they they shed and regrow their feathers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u="sng" dirty="0"/>
              <a:t>Conservation Data Needs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ZA" sz="2300" b="0" dirty="0"/>
              <a:t>Conservation relies on monitoring physiological changes such as weight and health during moulting.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ZA" sz="2300" b="0" dirty="0"/>
              <a:t>Moulting is asynchronous→ system must monitor year-round.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b="0" u="sng" dirty="0"/>
              <a:t>I</a:t>
            </a:r>
            <a:r>
              <a:rPr lang="en-ZA" sz="2300" u="sng" dirty="0"/>
              <a:t>ndividual Data Matters</a:t>
            </a:r>
            <a:endParaRPr lang="en-ZA" sz="2300" b="0" u="sng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ZA" sz="2300" b="0" dirty="0"/>
              <a:t>With the population shrinking, tracking individual penguins is essential for targeted conservation strategies.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 marL="1143000" indent="-11430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b="0" dirty="0"/>
          </a:p>
        </p:txBody>
      </p:sp>
      <p:pic>
        <p:nvPicPr>
          <p:cNvPr id="4" name="Picture 3" descr="A logo of a university&#10;&#10;AI-generated content may be incorrect.">
            <a:extLst>
              <a:ext uri="{FF2B5EF4-FFF2-40B4-BE49-F238E27FC236}">
                <a16:creationId xmlns:a16="http://schemas.microsoft.com/office/drawing/2014/main" id="{AD212C29-6A3E-4359-9820-038F30245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795" y="542847"/>
            <a:ext cx="5569972" cy="5656273"/>
          </a:xfrm>
          <a:prstGeom prst="rect">
            <a:avLst/>
          </a:prstGeom>
        </p:spPr>
      </p:pic>
      <p:pic>
        <p:nvPicPr>
          <p:cNvPr id="5" name="Picture 4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FE69DE23-5D00-CC3A-9E1F-FDE528282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7286" y="6726891"/>
            <a:ext cx="3588834" cy="35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34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4317CC-A092-0B0E-175F-D893402FB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B7933D2-2399-FDD0-7A72-3D3C7434D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9ADE8-34FA-2544-FFCE-276F2B83E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65" y="542848"/>
            <a:ext cx="11368868" cy="2940431"/>
          </a:xfrm>
        </p:spPr>
        <p:txBody>
          <a:bodyPr anchor="b">
            <a:normAutofit/>
          </a:bodyPr>
          <a:lstStyle/>
          <a:p>
            <a:r>
              <a:rPr lang="en-US" sz="8900" dirty="0"/>
              <a:t> </a:t>
            </a:r>
            <a:r>
              <a:rPr lang="en-ZA" b="0" dirty="0"/>
              <a:t>Objectives</a:t>
            </a:r>
            <a:endParaRPr lang="en-US" sz="89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4F5D3C41-956A-5F27-0B13-02F17B874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1480" y="3950732"/>
            <a:ext cx="6997501" cy="30159"/>
          </a:xfrm>
          <a:custGeom>
            <a:avLst/>
            <a:gdLst>
              <a:gd name="connsiteX0" fmla="*/ 0 w 6997501"/>
              <a:gd name="connsiteY0" fmla="*/ 0 h 30159"/>
              <a:gd name="connsiteX1" fmla="*/ 699750 w 6997501"/>
              <a:gd name="connsiteY1" fmla="*/ 0 h 30159"/>
              <a:gd name="connsiteX2" fmla="*/ 1469475 w 6997501"/>
              <a:gd name="connsiteY2" fmla="*/ 0 h 30159"/>
              <a:gd name="connsiteX3" fmla="*/ 2099250 w 6997501"/>
              <a:gd name="connsiteY3" fmla="*/ 0 h 30159"/>
              <a:gd name="connsiteX4" fmla="*/ 2659050 w 6997501"/>
              <a:gd name="connsiteY4" fmla="*/ 0 h 30159"/>
              <a:gd name="connsiteX5" fmla="*/ 3218850 w 6997501"/>
              <a:gd name="connsiteY5" fmla="*/ 0 h 30159"/>
              <a:gd name="connsiteX6" fmla="*/ 3708676 w 6997501"/>
              <a:gd name="connsiteY6" fmla="*/ 0 h 30159"/>
              <a:gd name="connsiteX7" fmla="*/ 4548376 w 6997501"/>
              <a:gd name="connsiteY7" fmla="*/ 0 h 30159"/>
              <a:gd name="connsiteX8" fmla="*/ 5388076 w 6997501"/>
              <a:gd name="connsiteY8" fmla="*/ 0 h 30159"/>
              <a:gd name="connsiteX9" fmla="*/ 6227776 w 6997501"/>
              <a:gd name="connsiteY9" fmla="*/ 0 h 30159"/>
              <a:gd name="connsiteX10" fmla="*/ 6997501 w 6997501"/>
              <a:gd name="connsiteY10" fmla="*/ 0 h 30159"/>
              <a:gd name="connsiteX11" fmla="*/ 6997501 w 6997501"/>
              <a:gd name="connsiteY11" fmla="*/ 30159 h 30159"/>
              <a:gd name="connsiteX12" fmla="*/ 6297751 w 6997501"/>
              <a:gd name="connsiteY12" fmla="*/ 30159 h 30159"/>
              <a:gd name="connsiteX13" fmla="*/ 5528026 w 6997501"/>
              <a:gd name="connsiteY13" fmla="*/ 30159 h 30159"/>
              <a:gd name="connsiteX14" fmla="*/ 5038201 w 6997501"/>
              <a:gd name="connsiteY14" fmla="*/ 30159 h 30159"/>
              <a:gd name="connsiteX15" fmla="*/ 4548376 w 6997501"/>
              <a:gd name="connsiteY15" fmla="*/ 30159 h 30159"/>
              <a:gd name="connsiteX16" fmla="*/ 4058551 w 6997501"/>
              <a:gd name="connsiteY16" fmla="*/ 30159 h 30159"/>
              <a:gd name="connsiteX17" fmla="*/ 3498751 w 6997501"/>
              <a:gd name="connsiteY17" fmla="*/ 30159 h 30159"/>
              <a:gd name="connsiteX18" fmla="*/ 2938950 w 6997501"/>
              <a:gd name="connsiteY18" fmla="*/ 30159 h 30159"/>
              <a:gd name="connsiteX19" fmla="*/ 2379150 w 6997501"/>
              <a:gd name="connsiteY19" fmla="*/ 30159 h 30159"/>
              <a:gd name="connsiteX20" fmla="*/ 1819350 w 6997501"/>
              <a:gd name="connsiteY20" fmla="*/ 30159 h 30159"/>
              <a:gd name="connsiteX21" fmla="*/ 1259550 w 6997501"/>
              <a:gd name="connsiteY21" fmla="*/ 30159 h 30159"/>
              <a:gd name="connsiteX22" fmla="*/ 0 w 6997501"/>
              <a:gd name="connsiteY22" fmla="*/ 30159 h 30159"/>
              <a:gd name="connsiteX23" fmla="*/ 0 w 6997501"/>
              <a:gd name="connsiteY23" fmla="*/ 0 h 3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997501" h="30159" fill="none" extrusionOk="0">
                <a:moveTo>
                  <a:pt x="0" y="0"/>
                </a:moveTo>
                <a:cubicBezTo>
                  <a:pt x="258749" y="27645"/>
                  <a:pt x="555284" y="-32186"/>
                  <a:pt x="699750" y="0"/>
                </a:cubicBezTo>
                <a:cubicBezTo>
                  <a:pt x="844216" y="32186"/>
                  <a:pt x="1198190" y="2960"/>
                  <a:pt x="1469475" y="0"/>
                </a:cubicBezTo>
                <a:cubicBezTo>
                  <a:pt x="1740761" y="-2960"/>
                  <a:pt x="1907557" y="8813"/>
                  <a:pt x="2099250" y="0"/>
                </a:cubicBezTo>
                <a:cubicBezTo>
                  <a:pt x="2290943" y="-8813"/>
                  <a:pt x="2523631" y="22823"/>
                  <a:pt x="2659050" y="0"/>
                </a:cubicBezTo>
                <a:cubicBezTo>
                  <a:pt x="2794469" y="-22823"/>
                  <a:pt x="3050442" y="16231"/>
                  <a:pt x="3218850" y="0"/>
                </a:cubicBezTo>
                <a:cubicBezTo>
                  <a:pt x="3387258" y="-16231"/>
                  <a:pt x="3599318" y="19570"/>
                  <a:pt x="3708676" y="0"/>
                </a:cubicBezTo>
                <a:cubicBezTo>
                  <a:pt x="3818034" y="-19570"/>
                  <a:pt x="4288244" y="-18818"/>
                  <a:pt x="4548376" y="0"/>
                </a:cubicBezTo>
                <a:cubicBezTo>
                  <a:pt x="4808508" y="18818"/>
                  <a:pt x="5069049" y="-34853"/>
                  <a:pt x="5388076" y="0"/>
                </a:cubicBezTo>
                <a:cubicBezTo>
                  <a:pt x="5707103" y="34853"/>
                  <a:pt x="5808463" y="-13405"/>
                  <a:pt x="6227776" y="0"/>
                </a:cubicBezTo>
                <a:cubicBezTo>
                  <a:pt x="6647089" y="13405"/>
                  <a:pt x="6819404" y="-26572"/>
                  <a:pt x="6997501" y="0"/>
                </a:cubicBezTo>
                <a:cubicBezTo>
                  <a:pt x="6998455" y="13712"/>
                  <a:pt x="6996620" y="15969"/>
                  <a:pt x="6997501" y="30159"/>
                </a:cubicBezTo>
                <a:cubicBezTo>
                  <a:pt x="6697362" y="-3107"/>
                  <a:pt x="6640952" y="55335"/>
                  <a:pt x="6297751" y="30159"/>
                </a:cubicBezTo>
                <a:cubicBezTo>
                  <a:pt x="5954550" y="4984"/>
                  <a:pt x="5694468" y="49452"/>
                  <a:pt x="5528026" y="30159"/>
                </a:cubicBezTo>
                <a:cubicBezTo>
                  <a:pt x="5361585" y="10866"/>
                  <a:pt x="5219042" y="24825"/>
                  <a:pt x="5038201" y="30159"/>
                </a:cubicBezTo>
                <a:cubicBezTo>
                  <a:pt x="4857360" y="35493"/>
                  <a:pt x="4690086" y="36041"/>
                  <a:pt x="4548376" y="30159"/>
                </a:cubicBezTo>
                <a:cubicBezTo>
                  <a:pt x="4406667" y="24277"/>
                  <a:pt x="4215300" y="21743"/>
                  <a:pt x="4058551" y="30159"/>
                </a:cubicBezTo>
                <a:cubicBezTo>
                  <a:pt x="3901802" y="38575"/>
                  <a:pt x="3725476" y="27564"/>
                  <a:pt x="3498751" y="30159"/>
                </a:cubicBezTo>
                <a:cubicBezTo>
                  <a:pt x="3272026" y="32754"/>
                  <a:pt x="3187701" y="12143"/>
                  <a:pt x="2938950" y="30159"/>
                </a:cubicBezTo>
                <a:cubicBezTo>
                  <a:pt x="2690199" y="48175"/>
                  <a:pt x="2526131" y="4700"/>
                  <a:pt x="2379150" y="30159"/>
                </a:cubicBezTo>
                <a:cubicBezTo>
                  <a:pt x="2232169" y="55618"/>
                  <a:pt x="2050751" y="31294"/>
                  <a:pt x="1819350" y="30159"/>
                </a:cubicBezTo>
                <a:cubicBezTo>
                  <a:pt x="1587949" y="29024"/>
                  <a:pt x="1524920" y="52294"/>
                  <a:pt x="1259550" y="30159"/>
                </a:cubicBezTo>
                <a:cubicBezTo>
                  <a:pt x="994180" y="8024"/>
                  <a:pt x="583753" y="-5485"/>
                  <a:pt x="0" y="30159"/>
                </a:cubicBezTo>
                <a:cubicBezTo>
                  <a:pt x="508" y="15876"/>
                  <a:pt x="34" y="12696"/>
                  <a:pt x="0" y="0"/>
                </a:cubicBezTo>
                <a:close/>
              </a:path>
              <a:path w="6997501" h="30159" stroke="0" extrusionOk="0">
                <a:moveTo>
                  <a:pt x="0" y="0"/>
                </a:moveTo>
                <a:cubicBezTo>
                  <a:pt x="146359" y="5999"/>
                  <a:pt x="433127" y="-3839"/>
                  <a:pt x="559800" y="0"/>
                </a:cubicBezTo>
                <a:cubicBezTo>
                  <a:pt x="686473" y="3839"/>
                  <a:pt x="925417" y="-16320"/>
                  <a:pt x="1049625" y="0"/>
                </a:cubicBezTo>
                <a:cubicBezTo>
                  <a:pt x="1173834" y="16320"/>
                  <a:pt x="1443676" y="13089"/>
                  <a:pt x="1609425" y="0"/>
                </a:cubicBezTo>
                <a:cubicBezTo>
                  <a:pt x="1775174" y="-13089"/>
                  <a:pt x="1996592" y="-22057"/>
                  <a:pt x="2309175" y="0"/>
                </a:cubicBezTo>
                <a:cubicBezTo>
                  <a:pt x="2621758" y="22057"/>
                  <a:pt x="2841613" y="3544"/>
                  <a:pt x="3078900" y="0"/>
                </a:cubicBezTo>
                <a:cubicBezTo>
                  <a:pt x="3316187" y="-3544"/>
                  <a:pt x="3501371" y="20240"/>
                  <a:pt x="3918601" y="0"/>
                </a:cubicBezTo>
                <a:cubicBezTo>
                  <a:pt x="4335831" y="-20240"/>
                  <a:pt x="4456303" y="-21390"/>
                  <a:pt x="4758301" y="0"/>
                </a:cubicBezTo>
                <a:cubicBezTo>
                  <a:pt x="5060299" y="21390"/>
                  <a:pt x="5112114" y="-6936"/>
                  <a:pt x="5388076" y="0"/>
                </a:cubicBezTo>
                <a:cubicBezTo>
                  <a:pt x="5664038" y="6936"/>
                  <a:pt x="5823364" y="36876"/>
                  <a:pt x="6157801" y="0"/>
                </a:cubicBezTo>
                <a:cubicBezTo>
                  <a:pt x="6492239" y="-36876"/>
                  <a:pt x="6812584" y="9826"/>
                  <a:pt x="6997501" y="0"/>
                </a:cubicBezTo>
                <a:cubicBezTo>
                  <a:pt x="6996322" y="13664"/>
                  <a:pt x="6997400" y="22380"/>
                  <a:pt x="6997501" y="30159"/>
                </a:cubicBezTo>
                <a:cubicBezTo>
                  <a:pt x="6687909" y="35504"/>
                  <a:pt x="6471985" y="-2095"/>
                  <a:pt x="6297751" y="30159"/>
                </a:cubicBezTo>
                <a:cubicBezTo>
                  <a:pt x="6123517" y="62413"/>
                  <a:pt x="5843677" y="31592"/>
                  <a:pt x="5528026" y="30159"/>
                </a:cubicBezTo>
                <a:cubicBezTo>
                  <a:pt x="5212376" y="28726"/>
                  <a:pt x="5191333" y="13189"/>
                  <a:pt x="4898251" y="30159"/>
                </a:cubicBezTo>
                <a:cubicBezTo>
                  <a:pt x="4605169" y="47129"/>
                  <a:pt x="4430138" y="54265"/>
                  <a:pt x="4268476" y="30159"/>
                </a:cubicBezTo>
                <a:cubicBezTo>
                  <a:pt x="4106814" y="6053"/>
                  <a:pt x="3826038" y="55096"/>
                  <a:pt x="3428775" y="30159"/>
                </a:cubicBezTo>
                <a:cubicBezTo>
                  <a:pt x="3031512" y="5222"/>
                  <a:pt x="2992664" y="5493"/>
                  <a:pt x="2868975" y="30159"/>
                </a:cubicBezTo>
                <a:cubicBezTo>
                  <a:pt x="2745286" y="54825"/>
                  <a:pt x="2318995" y="66055"/>
                  <a:pt x="2099250" y="30159"/>
                </a:cubicBezTo>
                <a:cubicBezTo>
                  <a:pt x="1879505" y="-5737"/>
                  <a:pt x="1755263" y="31262"/>
                  <a:pt x="1609425" y="30159"/>
                </a:cubicBezTo>
                <a:cubicBezTo>
                  <a:pt x="1463587" y="29056"/>
                  <a:pt x="1136192" y="30255"/>
                  <a:pt x="909675" y="30159"/>
                </a:cubicBezTo>
                <a:cubicBezTo>
                  <a:pt x="683158" y="30064"/>
                  <a:pt x="409371" y="-3729"/>
                  <a:pt x="0" y="30159"/>
                </a:cubicBezTo>
                <a:cubicBezTo>
                  <a:pt x="-247" y="19870"/>
                  <a:pt x="215" y="904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FE146-4083-C99B-B1FB-5127ACB6A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333" y="4664075"/>
            <a:ext cx="11676718" cy="5350060"/>
          </a:xfrm>
        </p:spPr>
        <p:txBody>
          <a:bodyPr>
            <a:normAutofit/>
          </a:bodyPr>
          <a:lstStyle/>
          <a:p>
            <a:r>
              <a:rPr lang="en-ZA" sz="2600" u="sng" dirty="0"/>
              <a:t>Smart Monitoring System</a:t>
            </a:r>
          </a:p>
          <a:p>
            <a:r>
              <a:rPr lang="en-ZA" sz="2400" b="0" dirty="0"/>
              <a:t>Implementation of an integrated system that automatically collects physiological data to track the moulting progression of individual penguins.</a:t>
            </a:r>
          </a:p>
          <a:p>
            <a:endParaRPr lang="en-ZA" sz="2900" b="0" dirty="0"/>
          </a:p>
          <a:p>
            <a:r>
              <a:rPr lang="en-ZA" sz="2600" u="sng" dirty="0"/>
              <a:t>Remote User Interface</a:t>
            </a:r>
          </a:p>
          <a:p>
            <a:r>
              <a:rPr lang="en-ZA" sz="2400" b="0" dirty="0"/>
              <a:t>Develop an interactive platform that allows researchers to remotely monitor and analyse moulting data in real time.</a:t>
            </a:r>
          </a:p>
          <a:p>
            <a:endParaRPr lang="en-ZA" sz="2600" b="0" dirty="0"/>
          </a:p>
          <a:p>
            <a:r>
              <a:rPr lang="en-ZA" sz="2600" u="sng" dirty="0"/>
              <a:t>Long-Term Data Storage</a:t>
            </a:r>
          </a:p>
          <a:p>
            <a:r>
              <a:rPr lang="en-ZA" sz="2400" b="0" dirty="0"/>
              <a:t>Implement a data storage system to retain individual penguin records, enabling the analysis of long-term health trends and supporting conservation strategies.</a:t>
            </a:r>
          </a:p>
          <a:p>
            <a:endParaRPr lang="en-ZA" sz="2600" b="0" dirty="0"/>
          </a:p>
          <a:p>
            <a:endParaRPr lang="en-ZA" sz="2900" b="0" dirty="0"/>
          </a:p>
          <a:p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 marL="1143000" indent="-11430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b="0" dirty="0"/>
          </a:p>
        </p:txBody>
      </p:sp>
      <p:pic>
        <p:nvPicPr>
          <p:cNvPr id="4" name="Picture 3" descr="A logo of a university&#10;&#10;AI-generated content may be incorrect.">
            <a:extLst>
              <a:ext uri="{FF2B5EF4-FFF2-40B4-BE49-F238E27FC236}">
                <a16:creationId xmlns:a16="http://schemas.microsoft.com/office/drawing/2014/main" id="{51C79F7C-6BE8-BBC1-8536-D428C0CCA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795" y="542847"/>
            <a:ext cx="5569972" cy="5656273"/>
          </a:xfrm>
          <a:prstGeom prst="rect">
            <a:avLst/>
          </a:prstGeom>
        </p:spPr>
      </p:pic>
      <p:pic>
        <p:nvPicPr>
          <p:cNvPr id="5" name="Picture 4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69B4A378-CB3E-6032-5494-E2EF68213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7286" y="6726891"/>
            <a:ext cx="3588834" cy="35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87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6C3B33-7BF8-0C7E-913B-00A276050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E0402F7-9896-CE23-738F-A70FF720A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F7739A-ACD4-FEDE-93E2-031E6796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65" y="542848"/>
            <a:ext cx="11368868" cy="2940431"/>
          </a:xfrm>
        </p:spPr>
        <p:txBody>
          <a:bodyPr anchor="b">
            <a:normAutofit/>
          </a:bodyPr>
          <a:lstStyle/>
          <a:p>
            <a:r>
              <a:rPr lang="en-US" sz="8900" dirty="0"/>
              <a:t> </a:t>
            </a:r>
            <a:r>
              <a:rPr lang="en-ZA" sz="8900" b="0" dirty="0"/>
              <a:t>System Overview</a:t>
            </a:r>
            <a:endParaRPr lang="en-US" sz="89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F7032B-D9E7-7690-D2BF-641DA2DD2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1480" y="3950732"/>
            <a:ext cx="6997501" cy="30159"/>
          </a:xfrm>
          <a:custGeom>
            <a:avLst/>
            <a:gdLst>
              <a:gd name="connsiteX0" fmla="*/ 0 w 6997501"/>
              <a:gd name="connsiteY0" fmla="*/ 0 h 30159"/>
              <a:gd name="connsiteX1" fmla="*/ 699750 w 6997501"/>
              <a:gd name="connsiteY1" fmla="*/ 0 h 30159"/>
              <a:gd name="connsiteX2" fmla="*/ 1469475 w 6997501"/>
              <a:gd name="connsiteY2" fmla="*/ 0 h 30159"/>
              <a:gd name="connsiteX3" fmla="*/ 2099250 w 6997501"/>
              <a:gd name="connsiteY3" fmla="*/ 0 h 30159"/>
              <a:gd name="connsiteX4" fmla="*/ 2659050 w 6997501"/>
              <a:gd name="connsiteY4" fmla="*/ 0 h 30159"/>
              <a:gd name="connsiteX5" fmla="*/ 3218850 w 6997501"/>
              <a:gd name="connsiteY5" fmla="*/ 0 h 30159"/>
              <a:gd name="connsiteX6" fmla="*/ 3708676 w 6997501"/>
              <a:gd name="connsiteY6" fmla="*/ 0 h 30159"/>
              <a:gd name="connsiteX7" fmla="*/ 4548376 w 6997501"/>
              <a:gd name="connsiteY7" fmla="*/ 0 h 30159"/>
              <a:gd name="connsiteX8" fmla="*/ 5388076 w 6997501"/>
              <a:gd name="connsiteY8" fmla="*/ 0 h 30159"/>
              <a:gd name="connsiteX9" fmla="*/ 6227776 w 6997501"/>
              <a:gd name="connsiteY9" fmla="*/ 0 h 30159"/>
              <a:gd name="connsiteX10" fmla="*/ 6997501 w 6997501"/>
              <a:gd name="connsiteY10" fmla="*/ 0 h 30159"/>
              <a:gd name="connsiteX11" fmla="*/ 6997501 w 6997501"/>
              <a:gd name="connsiteY11" fmla="*/ 30159 h 30159"/>
              <a:gd name="connsiteX12" fmla="*/ 6297751 w 6997501"/>
              <a:gd name="connsiteY12" fmla="*/ 30159 h 30159"/>
              <a:gd name="connsiteX13" fmla="*/ 5528026 w 6997501"/>
              <a:gd name="connsiteY13" fmla="*/ 30159 h 30159"/>
              <a:gd name="connsiteX14" fmla="*/ 5038201 w 6997501"/>
              <a:gd name="connsiteY14" fmla="*/ 30159 h 30159"/>
              <a:gd name="connsiteX15" fmla="*/ 4548376 w 6997501"/>
              <a:gd name="connsiteY15" fmla="*/ 30159 h 30159"/>
              <a:gd name="connsiteX16" fmla="*/ 4058551 w 6997501"/>
              <a:gd name="connsiteY16" fmla="*/ 30159 h 30159"/>
              <a:gd name="connsiteX17" fmla="*/ 3498751 w 6997501"/>
              <a:gd name="connsiteY17" fmla="*/ 30159 h 30159"/>
              <a:gd name="connsiteX18" fmla="*/ 2938950 w 6997501"/>
              <a:gd name="connsiteY18" fmla="*/ 30159 h 30159"/>
              <a:gd name="connsiteX19" fmla="*/ 2379150 w 6997501"/>
              <a:gd name="connsiteY19" fmla="*/ 30159 h 30159"/>
              <a:gd name="connsiteX20" fmla="*/ 1819350 w 6997501"/>
              <a:gd name="connsiteY20" fmla="*/ 30159 h 30159"/>
              <a:gd name="connsiteX21" fmla="*/ 1259550 w 6997501"/>
              <a:gd name="connsiteY21" fmla="*/ 30159 h 30159"/>
              <a:gd name="connsiteX22" fmla="*/ 0 w 6997501"/>
              <a:gd name="connsiteY22" fmla="*/ 30159 h 30159"/>
              <a:gd name="connsiteX23" fmla="*/ 0 w 6997501"/>
              <a:gd name="connsiteY23" fmla="*/ 0 h 3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997501" h="30159" fill="none" extrusionOk="0">
                <a:moveTo>
                  <a:pt x="0" y="0"/>
                </a:moveTo>
                <a:cubicBezTo>
                  <a:pt x="258749" y="27645"/>
                  <a:pt x="555284" y="-32186"/>
                  <a:pt x="699750" y="0"/>
                </a:cubicBezTo>
                <a:cubicBezTo>
                  <a:pt x="844216" y="32186"/>
                  <a:pt x="1198190" y="2960"/>
                  <a:pt x="1469475" y="0"/>
                </a:cubicBezTo>
                <a:cubicBezTo>
                  <a:pt x="1740761" y="-2960"/>
                  <a:pt x="1907557" y="8813"/>
                  <a:pt x="2099250" y="0"/>
                </a:cubicBezTo>
                <a:cubicBezTo>
                  <a:pt x="2290943" y="-8813"/>
                  <a:pt x="2523631" y="22823"/>
                  <a:pt x="2659050" y="0"/>
                </a:cubicBezTo>
                <a:cubicBezTo>
                  <a:pt x="2794469" y="-22823"/>
                  <a:pt x="3050442" y="16231"/>
                  <a:pt x="3218850" y="0"/>
                </a:cubicBezTo>
                <a:cubicBezTo>
                  <a:pt x="3387258" y="-16231"/>
                  <a:pt x="3599318" y="19570"/>
                  <a:pt x="3708676" y="0"/>
                </a:cubicBezTo>
                <a:cubicBezTo>
                  <a:pt x="3818034" y="-19570"/>
                  <a:pt x="4288244" y="-18818"/>
                  <a:pt x="4548376" y="0"/>
                </a:cubicBezTo>
                <a:cubicBezTo>
                  <a:pt x="4808508" y="18818"/>
                  <a:pt x="5069049" y="-34853"/>
                  <a:pt x="5388076" y="0"/>
                </a:cubicBezTo>
                <a:cubicBezTo>
                  <a:pt x="5707103" y="34853"/>
                  <a:pt x="5808463" y="-13405"/>
                  <a:pt x="6227776" y="0"/>
                </a:cubicBezTo>
                <a:cubicBezTo>
                  <a:pt x="6647089" y="13405"/>
                  <a:pt x="6819404" y="-26572"/>
                  <a:pt x="6997501" y="0"/>
                </a:cubicBezTo>
                <a:cubicBezTo>
                  <a:pt x="6998455" y="13712"/>
                  <a:pt x="6996620" y="15969"/>
                  <a:pt x="6997501" y="30159"/>
                </a:cubicBezTo>
                <a:cubicBezTo>
                  <a:pt x="6697362" y="-3107"/>
                  <a:pt x="6640952" y="55335"/>
                  <a:pt x="6297751" y="30159"/>
                </a:cubicBezTo>
                <a:cubicBezTo>
                  <a:pt x="5954550" y="4984"/>
                  <a:pt x="5694468" y="49452"/>
                  <a:pt x="5528026" y="30159"/>
                </a:cubicBezTo>
                <a:cubicBezTo>
                  <a:pt x="5361585" y="10866"/>
                  <a:pt x="5219042" y="24825"/>
                  <a:pt x="5038201" y="30159"/>
                </a:cubicBezTo>
                <a:cubicBezTo>
                  <a:pt x="4857360" y="35493"/>
                  <a:pt x="4690086" y="36041"/>
                  <a:pt x="4548376" y="30159"/>
                </a:cubicBezTo>
                <a:cubicBezTo>
                  <a:pt x="4406667" y="24277"/>
                  <a:pt x="4215300" y="21743"/>
                  <a:pt x="4058551" y="30159"/>
                </a:cubicBezTo>
                <a:cubicBezTo>
                  <a:pt x="3901802" y="38575"/>
                  <a:pt x="3725476" y="27564"/>
                  <a:pt x="3498751" y="30159"/>
                </a:cubicBezTo>
                <a:cubicBezTo>
                  <a:pt x="3272026" y="32754"/>
                  <a:pt x="3187701" y="12143"/>
                  <a:pt x="2938950" y="30159"/>
                </a:cubicBezTo>
                <a:cubicBezTo>
                  <a:pt x="2690199" y="48175"/>
                  <a:pt x="2526131" y="4700"/>
                  <a:pt x="2379150" y="30159"/>
                </a:cubicBezTo>
                <a:cubicBezTo>
                  <a:pt x="2232169" y="55618"/>
                  <a:pt x="2050751" y="31294"/>
                  <a:pt x="1819350" y="30159"/>
                </a:cubicBezTo>
                <a:cubicBezTo>
                  <a:pt x="1587949" y="29024"/>
                  <a:pt x="1524920" y="52294"/>
                  <a:pt x="1259550" y="30159"/>
                </a:cubicBezTo>
                <a:cubicBezTo>
                  <a:pt x="994180" y="8024"/>
                  <a:pt x="583753" y="-5485"/>
                  <a:pt x="0" y="30159"/>
                </a:cubicBezTo>
                <a:cubicBezTo>
                  <a:pt x="508" y="15876"/>
                  <a:pt x="34" y="12696"/>
                  <a:pt x="0" y="0"/>
                </a:cubicBezTo>
                <a:close/>
              </a:path>
              <a:path w="6997501" h="30159" stroke="0" extrusionOk="0">
                <a:moveTo>
                  <a:pt x="0" y="0"/>
                </a:moveTo>
                <a:cubicBezTo>
                  <a:pt x="146359" y="5999"/>
                  <a:pt x="433127" y="-3839"/>
                  <a:pt x="559800" y="0"/>
                </a:cubicBezTo>
                <a:cubicBezTo>
                  <a:pt x="686473" y="3839"/>
                  <a:pt x="925417" y="-16320"/>
                  <a:pt x="1049625" y="0"/>
                </a:cubicBezTo>
                <a:cubicBezTo>
                  <a:pt x="1173834" y="16320"/>
                  <a:pt x="1443676" y="13089"/>
                  <a:pt x="1609425" y="0"/>
                </a:cubicBezTo>
                <a:cubicBezTo>
                  <a:pt x="1775174" y="-13089"/>
                  <a:pt x="1996592" y="-22057"/>
                  <a:pt x="2309175" y="0"/>
                </a:cubicBezTo>
                <a:cubicBezTo>
                  <a:pt x="2621758" y="22057"/>
                  <a:pt x="2841613" y="3544"/>
                  <a:pt x="3078900" y="0"/>
                </a:cubicBezTo>
                <a:cubicBezTo>
                  <a:pt x="3316187" y="-3544"/>
                  <a:pt x="3501371" y="20240"/>
                  <a:pt x="3918601" y="0"/>
                </a:cubicBezTo>
                <a:cubicBezTo>
                  <a:pt x="4335831" y="-20240"/>
                  <a:pt x="4456303" y="-21390"/>
                  <a:pt x="4758301" y="0"/>
                </a:cubicBezTo>
                <a:cubicBezTo>
                  <a:pt x="5060299" y="21390"/>
                  <a:pt x="5112114" y="-6936"/>
                  <a:pt x="5388076" y="0"/>
                </a:cubicBezTo>
                <a:cubicBezTo>
                  <a:pt x="5664038" y="6936"/>
                  <a:pt x="5823364" y="36876"/>
                  <a:pt x="6157801" y="0"/>
                </a:cubicBezTo>
                <a:cubicBezTo>
                  <a:pt x="6492239" y="-36876"/>
                  <a:pt x="6812584" y="9826"/>
                  <a:pt x="6997501" y="0"/>
                </a:cubicBezTo>
                <a:cubicBezTo>
                  <a:pt x="6996322" y="13664"/>
                  <a:pt x="6997400" y="22380"/>
                  <a:pt x="6997501" y="30159"/>
                </a:cubicBezTo>
                <a:cubicBezTo>
                  <a:pt x="6687909" y="35504"/>
                  <a:pt x="6471985" y="-2095"/>
                  <a:pt x="6297751" y="30159"/>
                </a:cubicBezTo>
                <a:cubicBezTo>
                  <a:pt x="6123517" y="62413"/>
                  <a:pt x="5843677" y="31592"/>
                  <a:pt x="5528026" y="30159"/>
                </a:cubicBezTo>
                <a:cubicBezTo>
                  <a:pt x="5212376" y="28726"/>
                  <a:pt x="5191333" y="13189"/>
                  <a:pt x="4898251" y="30159"/>
                </a:cubicBezTo>
                <a:cubicBezTo>
                  <a:pt x="4605169" y="47129"/>
                  <a:pt x="4430138" y="54265"/>
                  <a:pt x="4268476" y="30159"/>
                </a:cubicBezTo>
                <a:cubicBezTo>
                  <a:pt x="4106814" y="6053"/>
                  <a:pt x="3826038" y="55096"/>
                  <a:pt x="3428775" y="30159"/>
                </a:cubicBezTo>
                <a:cubicBezTo>
                  <a:pt x="3031512" y="5222"/>
                  <a:pt x="2992664" y="5493"/>
                  <a:pt x="2868975" y="30159"/>
                </a:cubicBezTo>
                <a:cubicBezTo>
                  <a:pt x="2745286" y="54825"/>
                  <a:pt x="2318995" y="66055"/>
                  <a:pt x="2099250" y="30159"/>
                </a:cubicBezTo>
                <a:cubicBezTo>
                  <a:pt x="1879505" y="-5737"/>
                  <a:pt x="1755263" y="31262"/>
                  <a:pt x="1609425" y="30159"/>
                </a:cubicBezTo>
                <a:cubicBezTo>
                  <a:pt x="1463587" y="29056"/>
                  <a:pt x="1136192" y="30255"/>
                  <a:pt x="909675" y="30159"/>
                </a:cubicBezTo>
                <a:cubicBezTo>
                  <a:pt x="683158" y="30064"/>
                  <a:pt x="409371" y="-3729"/>
                  <a:pt x="0" y="30159"/>
                </a:cubicBezTo>
                <a:cubicBezTo>
                  <a:pt x="-247" y="19870"/>
                  <a:pt x="215" y="904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A20AD-94EB-D90D-63CD-3ECB4DBB4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333" y="4664075"/>
            <a:ext cx="11676718" cy="5350060"/>
          </a:xfrm>
        </p:spPr>
        <p:txBody>
          <a:bodyPr>
            <a:normAutofit/>
          </a:bodyPr>
          <a:lstStyle/>
          <a:p>
            <a:r>
              <a:rPr lang="en-ZA" sz="2600" u="sng" dirty="0"/>
              <a:t>Mechanical subsystem</a:t>
            </a:r>
          </a:p>
          <a:p>
            <a:r>
              <a:rPr lang="en-ZA" sz="2400" b="0" dirty="0"/>
              <a:t>Scale Housing &amp; Calibration as well as placement of all hardware components</a:t>
            </a:r>
          </a:p>
          <a:p>
            <a:endParaRPr lang="en-ZA" sz="2900" b="0" dirty="0"/>
          </a:p>
          <a:p>
            <a:r>
              <a:rPr lang="en-ZA" sz="2600" u="sng" dirty="0"/>
              <a:t>Electrical Subsystem</a:t>
            </a:r>
          </a:p>
          <a:p>
            <a:r>
              <a:rPr lang="en-ZA" sz="2400" b="0" dirty="0"/>
              <a:t>Integration of all hardware components and the packaging of collected individual penguin data that is transmitted to a remote server</a:t>
            </a:r>
          </a:p>
          <a:p>
            <a:endParaRPr lang="en-ZA" sz="2600" b="0" dirty="0"/>
          </a:p>
          <a:p>
            <a:r>
              <a:rPr lang="en-ZA" sz="2600" u="sng" dirty="0"/>
              <a:t>User Interface &amp; Data Storage</a:t>
            </a:r>
          </a:p>
          <a:p>
            <a:r>
              <a:rPr lang="en-ZA" sz="2400" b="0" dirty="0"/>
              <a:t>Involves creating a server and user interface that enables researchers to track</a:t>
            </a:r>
          </a:p>
          <a:p>
            <a:r>
              <a:rPr lang="en-ZA" sz="2400" b="0" dirty="0"/>
              <a:t>moulting progression. Includes experiments in implementing machine learning models for penguin identification and moulting stage estimation.</a:t>
            </a:r>
          </a:p>
          <a:p>
            <a:endParaRPr lang="en-ZA" sz="2600" b="0" dirty="0"/>
          </a:p>
          <a:p>
            <a:endParaRPr lang="en-ZA" sz="2900" b="0" dirty="0"/>
          </a:p>
          <a:p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 marL="1143000" indent="-11430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b="0" dirty="0"/>
          </a:p>
        </p:txBody>
      </p:sp>
      <p:pic>
        <p:nvPicPr>
          <p:cNvPr id="4" name="Picture 3" descr="A logo of a university&#10;&#10;AI-generated content may be incorrect.">
            <a:extLst>
              <a:ext uri="{FF2B5EF4-FFF2-40B4-BE49-F238E27FC236}">
                <a16:creationId xmlns:a16="http://schemas.microsoft.com/office/drawing/2014/main" id="{1672D833-E18A-60A2-A515-48D6528F0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795" y="542847"/>
            <a:ext cx="5569972" cy="5656273"/>
          </a:xfrm>
          <a:prstGeom prst="rect">
            <a:avLst/>
          </a:prstGeom>
        </p:spPr>
      </p:pic>
      <p:pic>
        <p:nvPicPr>
          <p:cNvPr id="5" name="Picture 4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8F0510BB-7F4C-F231-5595-2D895F3C4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7286" y="6726891"/>
            <a:ext cx="3588834" cy="35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96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EE3BE3-D607-3D23-4DF5-9C36683EB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6329C29-1310-DCE8-8ABB-3AAD71B0AE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04100" cy="1130935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46060-8029-6885-4B5F-5A5E83DD6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889" y="680393"/>
            <a:ext cx="10657714" cy="2181541"/>
          </a:xfrm>
        </p:spPr>
        <p:txBody>
          <a:bodyPr>
            <a:normAutofit/>
          </a:bodyPr>
          <a:lstStyle/>
          <a:p>
            <a:r>
              <a:rPr lang="en-US" sz="6600" dirty="0"/>
              <a:t> </a:t>
            </a:r>
            <a:r>
              <a:rPr lang="en-ZA" sz="6600" dirty="0"/>
              <a:t>Final Solution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01958FE-0880-DD97-766C-D91FF4A0B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568593" y="3"/>
            <a:ext cx="12535507" cy="776456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A logo of a university&#10;&#10;AI-generated content may be incorrect.">
            <a:extLst>
              <a:ext uri="{FF2B5EF4-FFF2-40B4-BE49-F238E27FC236}">
                <a16:creationId xmlns:a16="http://schemas.microsoft.com/office/drawing/2014/main" id="{61467AE0-5947-D29F-1102-CB97F50B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7509" y="1968202"/>
            <a:ext cx="3338725" cy="3390455"/>
          </a:xfrm>
          <a:prstGeom prst="rect">
            <a:avLst/>
          </a:prstGeom>
        </p:spPr>
      </p:pic>
      <p:pic>
        <p:nvPicPr>
          <p:cNvPr id="7" name="Picture 6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C3BCF487-9C03-1235-DCB1-452EB9DAB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1646" y="5899893"/>
            <a:ext cx="3390456" cy="3390456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73D1C4C-A9EA-610E-A16E-1FB010978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531362"/>
            <a:ext cx="17611801" cy="1777989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7AE23-D6B1-3311-66D4-D5797EC5F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31" y="2982441"/>
            <a:ext cx="5940000" cy="36383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3D9FBA-EE09-ED79-108C-D603C00001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09"/>
          <a:stretch>
            <a:fillRect/>
          </a:stretch>
        </p:blipFill>
        <p:spPr>
          <a:xfrm rot="5400000">
            <a:off x="6289791" y="3303696"/>
            <a:ext cx="3703920" cy="29957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0CC11-7B03-653B-1F7C-4C980E5C2F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27" y="6845882"/>
            <a:ext cx="5940000" cy="3249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C33245-ED14-8C2A-4871-D409783B91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647" y="6910691"/>
            <a:ext cx="6535541" cy="3239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5411FF-B40D-B1E1-6B20-BBBCEE8017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3" r="17761"/>
          <a:stretch>
            <a:fillRect/>
          </a:stretch>
        </p:blipFill>
        <p:spPr>
          <a:xfrm rot="5400000">
            <a:off x="9763047" y="3211411"/>
            <a:ext cx="3671112" cy="321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15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A3CCD7-50E1-BA7A-B139-E4ACA0A01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0A3BCB0-7AAC-2442-659C-F66E04B4B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02940-7247-58EF-0D27-68F4FB3D9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65" y="542848"/>
            <a:ext cx="11368868" cy="2940431"/>
          </a:xfrm>
        </p:spPr>
        <p:txBody>
          <a:bodyPr anchor="b">
            <a:normAutofit/>
          </a:bodyPr>
          <a:lstStyle/>
          <a:p>
            <a:r>
              <a:rPr lang="en-ZA" dirty="0"/>
              <a:t>Adaptability &amp; Deployment Considerations</a:t>
            </a:r>
            <a:endParaRPr lang="en-US" sz="89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A1A5F9D8-6E18-6355-6F3A-353F2E404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1480" y="3950732"/>
            <a:ext cx="6997501" cy="30159"/>
          </a:xfrm>
          <a:custGeom>
            <a:avLst/>
            <a:gdLst>
              <a:gd name="connsiteX0" fmla="*/ 0 w 6997501"/>
              <a:gd name="connsiteY0" fmla="*/ 0 h 30159"/>
              <a:gd name="connsiteX1" fmla="*/ 699750 w 6997501"/>
              <a:gd name="connsiteY1" fmla="*/ 0 h 30159"/>
              <a:gd name="connsiteX2" fmla="*/ 1469475 w 6997501"/>
              <a:gd name="connsiteY2" fmla="*/ 0 h 30159"/>
              <a:gd name="connsiteX3" fmla="*/ 2099250 w 6997501"/>
              <a:gd name="connsiteY3" fmla="*/ 0 h 30159"/>
              <a:gd name="connsiteX4" fmla="*/ 2659050 w 6997501"/>
              <a:gd name="connsiteY4" fmla="*/ 0 h 30159"/>
              <a:gd name="connsiteX5" fmla="*/ 3218850 w 6997501"/>
              <a:gd name="connsiteY5" fmla="*/ 0 h 30159"/>
              <a:gd name="connsiteX6" fmla="*/ 3708676 w 6997501"/>
              <a:gd name="connsiteY6" fmla="*/ 0 h 30159"/>
              <a:gd name="connsiteX7" fmla="*/ 4548376 w 6997501"/>
              <a:gd name="connsiteY7" fmla="*/ 0 h 30159"/>
              <a:gd name="connsiteX8" fmla="*/ 5388076 w 6997501"/>
              <a:gd name="connsiteY8" fmla="*/ 0 h 30159"/>
              <a:gd name="connsiteX9" fmla="*/ 6227776 w 6997501"/>
              <a:gd name="connsiteY9" fmla="*/ 0 h 30159"/>
              <a:gd name="connsiteX10" fmla="*/ 6997501 w 6997501"/>
              <a:gd name="connsiteY10" fmla="*/ 0 h 30159"/>
              <a:gd name="connsiteX11" fmla="*/ 6997501 w 6997501"/>
              <a:gd name="connsiteY11" fmla="*/ 30159 h 30159"/>
              <a:gd name="connsiteX12" fmla="*/ 6297751 w 6997501"/>
              <a:gd name="connsiteY12" fmla="*/ 30159 h 30159"/>
              <a:gd name="connsiteX13" fmla="*/ 5528026 w 6997501"/>
              <a:gd name="connsiteY13" fmla="*/ 30159 h 30159"/>
              <a:gd name="connsiteX14" fmla="*/ 5038201 w 6997501"/>
              <a:gd name="connsiteY14" fmla="*/ 30159 h 30159"/>
              <a:gd name="connsiteX15" fmla="*/ 4548376 w 6997501"/>
              <a:gd name="connsiteY15" fmla="*/ 30159 h 30159"/>
              <a:gd name="connsiteX16" fmla="*/ 4058551 w 6997501"/>
              <a:gd name="connsiteY16" fmla="*/ 30159 h 30159"/>
              <a:gd name="connsiteX17" fmla="*/ 3498751 w 6997501"/>
              <a:gd name="connsiteY17" fmla="*/ 30159 h 30159"/>
              <a:gd name="connsiteX18" fmla="*/ 2938950 w 6997501"/>
              <a:gd name="connsiteY18" fmla="*/ 30159 h 30159"/>
              <a:gd name="connsiteX19" fmla="*/ 2379150 w 6997501"/>
              <a:gd name="connsiteY19" fmla="*/ 30159 h 30159"/>
              <a:gd name="connsiteX20" fmla="*/ 1819350 w 6997501"/>
              <a:gd name="connsiteY20" fmla="*/ 30159 h 30159"/>
              <a:gd name="connsiteX21" fmla="*/ 1259550 w 6997501"/>
              <a:gd name="connsiteY21" fmla="*/ 30159 h 30159"/>
              <a:gd name="connsiteX22" fmla="*/ 0 w 6997501"/>
              <a:gd name="connsiteY22" fmla="*/ 30159 h 30159"/>
              <a:gd name="connsiteX23" fmla="*/ 0 w 6997501"/>
              <a:gd name="connsiteY23" fmla="*/ 0 h 3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997501" h="30159" fill="none" extrusionOk="0">
                <a:moveTo>
                  <a:pt x="0" y="0"/>
                </a:moveTo>
                <a:cubicBezTo>
                  <a:pt x="258749" y="27645"/>
                  <a:pt x="555284" y="-32186"/>
                  <a:pt x="699750" y="0"/>
                </a:cubicBezTo>
                <a:cubicBezTo>
                  <a:pt x="844216" y="32186"/>
                  <a:pt x="1198190" y="2960"/>
                  <a:pt x="1469475" y="0"/>
                </a:cubicBezTo>
                <a:cubicBezTo>
                  <a:pt x="1740761" y="-2960"/>
                  <a:pt x="1907557" y="8813"/>
                  <a:pt x="2099250" y="0"/>
                </a:cubicBezTo>
                <a:cubicBezTo>
                  <a:pt x="2290943" y="-8813"/>
                  <a:pt x="2523631" y="22823"/>
                  <a:pt x="2659050" y="0"/>
                </a:cubicBezTo>
                <a:cubicBezTo>
                  <a:pt x="2794469" y="-22823"/>
                  <a:pt x="3050442" y="16231"/>
                  <a:pt x="3218850" y="0"/>
                </a:cubicBezTo>
                <a:cubicBezTo>
                  <a:pt x="3387258" y="-16231"/>
                  <a:pt x="3599318" y="19570"/>
                  <a:pt x="3708676" y="0"/>
                </a:cubicBezTo>
                <a:cubicBezTo>
                  <a:pt x="3818034" y="-19570"/>
                  <a:pt x="4288244" y="-18818"/>
                  <a:pt x="4548376" y="0"/>
                </a:cubicBezTo>
                <a:cubicBezTo>
                  <a:pt x="4808508" y="18818"/>
                  <a:pt x="5069049" y="-34853"/>
                  <a:pt x="5388076" y="0"/>
                </a:cubicBezTo>
                <a:cubicBezTo>
                  <a:pt x="5707103" y="34853"/>
                  <a:pt x="5808463" y="-13405"/>
                  <a:pt x="6227776" y="0"/>
                </a:cubicBezTo>
                <a:cubicBezTo>
                  <a:pt x="6647089" y="13405"/>
                  <a:pt x="6819404" y="-26572"/>
                  <a:pt x="6997501" y="0"/>
                </a:cubicBezTo>
                <a:cubicBezTo>
                  <a:pt x="6998455" y="13712"/>
                  <a:pt x="6996620" y="15969"/>
                  <a:pt x="6997501" y="30159"/>
                </a:cubicBezTo>
                <a:cubicBezTo>
                  <a:pt x="6697362" y="-3107"/>
                  <a:pt x="6640952" y="55335"/>
                  <a:pt x="6297751" y="30159"/>
                </a:cubicBezTo>
                <a:cubicBezTo>
                  <a:pt x="5954550" y="4984"/>
                  <a:pt x="5694468" y="49452"/>
                  <a:pt x="5528026" y="30159"/>
                </a:cubicBezTo>
                <a:cubicBezTo>
                  <a:pt x="5361585" y="10866"/>
                  <a:pt x="5219042" y="24825"/>
                  <a:pt x="5038201" y="30159"/>
                </a:cubicBezTo>
                <a:cubicBezTo>
                  <a:pt x="4857360" y="35493"/>
                  <a:pt x="4690086" y="36041"/>
                  <a:pt x="4548376" y="30159"/>
                </a:cubicBezTo>
                <a:cubicBezTo>
                  <a:pt x="4406667" y="24277"/>
                  <a:pt x="4215300" y="21743"/>
                  <a:pt x="4058551" y="30159"/>
                </a:cubicBezTo>
                <a:cubicBezTo>
                  <a:pt x="3901802" y="38575"/>
                  <a:pt x="3725476" y="27564"/>
                  <a:pt x="3498751" y="30159"/>
                </a:cubicBezTo>
                <a:cubicBezTo>
                  <a:pt x="3272026" y="32754"/>
                  <a:pt x="3187701" y="12143"/>
                  <a:pt x="2938950" y="30159"/>
                </a:cubicBezTo>
                <a:cubicBezTo>
                  <a:pt x="2690199" y="48175"/>
                  <a:pt x="2526131" y="4700"/>
                  <a:pt x="2379150" y="30159"/>
                </a:cubicBezTo>
                <a:cubicBezTo>
                  <a:pt x="2232169" y="55618"/>
                  <a:pt x="2050751" y="31294"/>
                  <a:pt x="1819350" y="30159"/>
                </a:cubicBezTo>
                <a:cubicBezTo>
                  <a:pt x="1587949" y="29024"/>
                  <a:pt x="1524920" y="52294"/>
                  <a:pt x="1259550" y="30159"/>
                </a:cubicBezTo>
                <a:cubicBezTo>
                  <a:pt x="994180" y="8024"/>
                  <a:pt x="583753" y="-5485"/>
                  <a:pt x="0" y="30159"/>
                </a:cubicBezTo>
                <a:cubicBezTo>
                  <a:pt x="508" y="15876"/>
                  <a:pt x="34" y="12696"/>
                  <a:pt x="0" y="0"/>
                </a:cubicBezTo>
                <a:close/>
              </a:path>
              <a:path w="6997501" h="30159" stroke="0" extrusionOk="0">
                <a:moveTo>
                  <a:pt x="0" y="0"/>
                </a:moveTo>
                <a:cubicBezTo>
                  <a:pt x="146359" y="5999"/>
                  <a:pt x="433127" y="-3839"/>
                  <a:pt x="559800" y="0"/>
                </a:cubicBezTo>
                <a:cubicBezTo>
                  <a:pt x="686473" y="3839"/>
                  <a:pt x="925417" y="-16320"/>
                  <a:pt x="1049625" y="0"/>
                </a:cubicBezTo>
                <a:cubicBezTo>
                  <a:pt x="1173834" y="16320"/>
                  <a:pt x="1443676" y="13089"/>
                  <a:pt x="1609425" y="0"/>
                </a:cubicBezTo>
                <a:cubicBezTo>
                  <a:pt x="1775174" y="-13089"/>
                  <a:pt x="1996592" y="-22057"/>
                  <a:pt x="2309175" y="0"/>
                </a:cubicBezTo>
                <a:cubicBezTo>
                  <a:pt x="2621758" y="22057"/>
                  <a:pt x="2841613" y="3544"/>
                  <a:pt x="3078900" y="0"/>
                </a:cubicBezTo>
                <a:cubicBezTo>
                  <a:pt x="3316187" y="-3544"/>
                  <a:pt x="3501371" y="20240"/>
                  <a:pt x="3918601" y="0"/>
                </a:cubicBezTo>
                <a:cubicBezTo>
                  <a:pt x="4335831" y="-20240"/>
                  <a:pt x="4456303" y="-21390"/>
                  <a:pt x="4758301" y="0"/>
                </a:cubicBezTo>
                <a:cubicBezTo>
                  <a:pt x="5060299" y="21390"/>
                  <a:pt x="5112114" y="-6936"/>
                  <a:pt x="5388076" y="0"/>
                </a:cubicBezTo>
                <a:cubicBezTo>
                  <a:pt x="5664038" y="6936"/>
                  <a:pt x="5823364" y="36876"/>
                  <a:pt x="6157801" y="0"/>
                </a:cubicBezTo>
                <a:cubicBezTo>
                  <a:pt x="6492239" y="-36876"/>
                  <a:pt x="6812584" y="9826"/>
                  <a:pt x="6997501" y="0"/>
                </a:cubicBezTo>
                <a:cubicBezTo>
                  <a:pt x="6996322" y="13664"/>
                  <a:pt x="6997400" y="22380"/>
                  <a:pt x="6997501" y="30159"/>
                </a:cubicBezTo>
                <a:cubicBezTo>
                  <a:pt x="6687909" y="35504"/>
                  <a:pt x="6471985" y="-2095"/>
                  <a:pt x="6297751" y="30159"/>
                </a:cubicBezTo>
                <a:cubicBezTo>
                  <a:pt x="6123517" y="62413"/>
                  <a:pt x="5843677" y="31592"/>
                  <a:pt x="5528026" y="30159"/>
                </a:cubicBezTo>
                <a:cubicBezTo>
                  <a:pt x="5212376" y="28726"/>
                  <a:pt x="5191333" y="13189"/>
                  <a:pt x="4898251" y="30159"/>
                </a:cubicBezTo>
                <a:cubicBezTo>
                  <a:pt x="4605169" y="47129"/>
                  <a:pt x="4430138" y="54265"/>
                  <a:pt x="4268476" y="30159"/>
                </a:cubicBezTo>
                <a:cubicBezTo>
                  <a:pt x="4106814" y="6053"/>
                  <a:pt x="3826038" y="55096"/>
                  <a:pt x="3428775" y="30159"/>
                </a:cubicBezTo>
                <a:cubicBezTo>
                  <a:pt x="3031512" y="5222"/>
                  <a:pt x="2992664" y="5493"/>
                  <a:pt x="2868975" y="30159"/>
                </a:cubicBezTo>
                <a:cubicBezTo>
                  <a:pt x="2745286" y="54825"/>
                  <a:pt x="2318995" y="66055"/>
                  <a:pt x="2099250" y="30159"/>
                </a:cubicBezTo>
                <a:cubicBezTo>
                  <a:pt x="1879505" y="-5737"/>
                  <a:pt x="1755263" y="31262"/>
                  <a:pt x="1609425" y="30159"/>
                </a:cubicBezTo>
                <a:cubicBezTo>
                  <a:pt x="1463587" y="29056"/>
                  <a:pt x="1136192" y="30255"/>
                  <a:pt x="909675" y="30159"/>
                </a:cubicBezTo>
                <a:cubicBezTo>
                  <a:pt x="683158" y="30064"/>
                  <a:pt x="409371" y="-3729"/>
                  <a:pt x="0" y="30159"/>
                </a:cubicBezTo>
                <a:cubicBezTo>
                  <a:pt x="-247" y="19870"/>
                  <a:pt x="215" y="904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A9307-F4CD-B703-6898-EF8EE7D70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333" y="4664075"/>
            <a:ext cx="10533717" cy="355867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Designed for remote setup</a:t>
            </a:r>
          </a:p>
          <a:p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Non Invasive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ZA" sz="29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Scalability to other penguin colonies or bird species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Low maintenance, solar/battery powered operation</a:t>
            </a:r>
          </a:p>
          <a:p>
            <a:endParaRPr lang="en-ZA" sz="2600" b="0" dirty="0"/>
          </a:p>
          <a:p>
            <a:endParaRPr lang="en-ZA" sz="2900" b="0" dirty="0"/>
          </a:p>
          <a:p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 marL="1143000" indent="-11430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b="0" dirty="0"/>
          </a:p>
        </p:txBody>
      </p:sp>
      <p:pic>
        <p:nvPicPr>
          <p:cNvPr id="4" name="Picture 3" descr="A logo of a university&#10;&#10;AI-generated content may be incorrect.">
            <a:extLst>
              <a:ext uri="{FF2B5EF4-FFF2-40B4-BE49-F238E27FC236}">
                <a16:creationId xmlns:a16="http://schemas.microsoft.com/office/drawing/2014/main" id="{75141D34-F1FA-5522-E082-06F4A8B27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795" y="542847"/>
            <a:ext cx="5569972" cy="5656273"/>
          </a:xfrm>
          <a:prstGeom prst="rect">
            <a:avLst/>
          </a:prstGeom>
        </p:spPr>
      </p:pic>
      <p:pic>
        <p:nvPicPr>
          <p:cNvPr id="5" name="Picture 4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629E36E4-89F8-1276-049C-B937F46AD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7286" y="6726891"/>
            <a:ext cx="3588834" cy="35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1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197425-F3A9-B91E-4A5D-1B2AE86AD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D7B1968-1E6A-177E-B04C-F3BE35850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099073" cy="11309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36F4B-BA74-4DC6-4A12-B5A5FAB7F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65" y="542848"/>
            <a:ext cx="11368868" cy="2940431"/>
          </a:xfrm>
        </p:spPr>
        <p:txBody>
          <a:bodyPr anchor="b">
            <a:normAutofit/>
          </a:bodyPr>
          <a:lstStyle/>
          <a:p>
            <a:r>
              <a:rPr lang="en-ZA" dirty="0"/>
              <a:t>Conclusion &amp; Future Work</a:t>
            </a:r>
            <a:endParaRPr lang="en-US" sz="89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027F82D-85E5-A893-C279-406197F95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1480" y="3950732"/>
            <a:ext cx="6997501" cy="30159"/>
          </a:xfrm>
          <a:custGeom>
            <a:avLst/>
            <a:gdLst>
              <a:gd name="connsiteX0" fmla="*/ 0 w 6997501"/>
              <a:gd name="connsiteY0" fmla="*/ 0 h 30159"/>
              <a:gd name="connsiteX1" fmla="*/ 699750 w 6997501"/>
              <a:gd name="connsiteY1" fmla="*/ 0 h 30159"/>
              <a:gd name="connsiteX2" fmla="*/ 1469475 w 6997501"/>
              <a:gd name="connsiteY2" fmla="*/ 0 h 30159"/>
              <a:gd name="connsiteX3" fmla="*/ 2099250 w 6997501"/>
              <a:gd name="connsiteY3" fmla="*/ 0 h 30159"/>
              <a:gd name="connsiteX4" fmla="*/ 2659050 w 6997501"/>
              <a:gd name="connsiteY4" fmla="*/ 0 h 30159"/>
              <a:gd name="connsiteX5" fmla="*/ 3218850 w 6997501"/>
              <a:gd name="connsiteY5" fmla="*/ 0 h 30159"/>
              <a:gd name="connsiteX6" fmla="*/ 3708676 w 6997501"/>
              <a:gd name="connsiteY6" fmla="*/ 0 h 30159"/>
              <a:gd name="connsiteX7" fmla="*/ 4548376 w 6997501"/>
              <a:gd name="connsiteY7" fmla="*/ 0 h 30159"/>
              <a:gd name="connsiteX8" fmla="*/ 5388076 w 6997501"/>
              <a:gd name="connsiteY8" fmla="*/ 0 h 30159"/>
              <a:gd name="connsiteX9" fmla="*/ 6227776 w 6997501"/>
              <a:gd name="connsiteY9" fmla="*/ 0 h 30159"/>
              <a:gd name="connsiteX10" fmla="*/ 6997501 w 6997501"/>
              <a:gd name="connsiteY10" fmla="*/ 0 h 30159"/>
              <a:gd name="connsiteX11" fmla="*/ 6997501 w 6997501"/>
              <a:gd name="connsiteY11" fmla="*/ 30159 h 30159"/>
              <a:gd name="connsiteX12" fmla="*/ 6297751 w 6997501"/>
              <a:gd name="connsiteY12" fmla="*/ 30159 h 30159"/>
              <a:gd name="connsiteX13" fmla="*/ 5528026 w 6997501"/>
              <a:gd name="connsiteY13" fmla="*/ 30159 h 30159"/>
              <a:gd name="connsiteX14" fmla="*/ 5038201 w 6997501"/>
              <a:gd name="connsiteY14" fmla="*/ 30159 h 30159"/>
              <a:gd name="connsiteX15" fmla="*/ 4548376 w 6997501"/>
              <a:gd name="connsiteY15" fmla="*/ 30159 h 30159"/>
              <a:gd name="connsiteX16" fmla="*/ 4058551 w 6997501"/>
              <a:gd name="connsiteY16" fmla="*/ 30159 h 30159"/>
              <a:gd name="connsiteX17" fmla="*/ 3498751 w 6997501"/>
              <a:gd name="connsiteY17" fmla="*/ 30159 h 30159"/>
              <a:gd name="connsiteX18" fmla="*/ 2938950 w 6997501"/>
              <a:gd name="connsiteY18" fmla="*/ 30159 h 30159"/>
              <a:gd name="connsiteX19" fmla="*/ 2379150 w 6997501"/>
              <a:gd name="connsiteY19" fmla="*/ 30159 h 30159"/>
              <a:gd name="connsiteX20" fmla="*/ 1819350 w 6997501"/>
              <a:gd name="connsiteY20" fmla="*/ 30159 h 30159"/>
              <a:gd name="connsiteX21" fmla="*/ 1259550 w 6997501"/>
              <a:gd name="connsiteY21" fmla="*/ 30159 h 30159"/>
              <a:gd name="connsiteX22" fmla="*/ 0 w 6997501"/>
              <a:gd name="connsiteY22" fmla="*/ 30159 h 30159"/>
              <a:gd name="connsiteX23" fmla="*/ 0 w 6997501"/>
              <a:gd name="connsiteY23" fmla="*/ 0 h 3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997501" h="30159" fill="none" extrusionOk="0">
                <a:moveTo>
                  <a:pt x="0" y="0"/>
                </a:moveTo>
                <a:cubicBezTo>
                  <a:pt x="258749" y="27645"/>
                  <a:pt x="555284" y="-32186"/>
                  <a:pt x="699750" y="0"/>
                </a:cubicBezTo>
                <a:cubicBezTo>
                  <a:pt x="844216" y="32186"/>
                  <a:pt x="1198190" y="2960"/>
                  <a:pt x="1469475" y="0"/>
                </a:cubicBezTo>
                <a:cubicBezTo>
                  <a:pt x="1740761" y="-2960"/>
                  <a:pt x="1907557" y="8813"/>
                  <a:pt x="2099250" y="0"/>
                </a:cubicBezTo>
                <a:cubicBezTo>
                  <a:pt x="2290943" y="-8813"/>
                  <a:pt x="2523631" y="22823"/>
                  <a:pt x="2659050" y="0"/>
                </a:cubicBezTo>
                <a:cubicBezTo>
                  <a:pt x="2794469" y="-22823"/>
                  <a:pt x="3050442" y="16231"/>
                  <a:pt x="3218850" y="0"/>
                </a:cubicBezTo>
                <a:cubicBezTo>
                  <a:pt x="3387258" y="-16231"/>
                  <a:pt x="3599318" y="19570"/>
                  <a:pt x="3708676" y="0"/>
                </a:cubicBezTo>
                <a:cubicBezTo>
                  <a:pt x="3818034" y="-19570"/>
                  <a:pt x="4288244" y="-18818"/>
                  <a:pt x="4548376" y="0"/>
                </a:cubicBezTo>
                <a:cubicBezTo>
                  <a:pt x="4808508" y="18818"/>
                  <a:pt x="5069049" y="-34853"/>
                  <a:pt x="5388076" y="0"/>
                </a:cubicBezTo>
                <a:cubicBezTo>
                  <a:pt x="5707103" y="34853"/>
                  <a:pt x="5808463" y="-13405"/>
                  <a:pt x="6227776" y="0"/>
                </a:cubicBezTo>
                <a:cubicBezTo>
                  <a:pt x="6647089" y="13405"/>
                  <a:pt x="6819404" y="-26572"/>
                  <a:pt x="6997501" y="0"/>
                </a:cubicBezTo>
                <a:cubicBezTo>
                  <a:pt x="6998455" y="13712"/>
                  <a:pt x="6996620" y="15969"/>
                  <a:pt x="6997501" y="30159"/>
                </a:cubicBezTo>
                <a:cubicBezTo>
                  <a:pt x="6697362" y="-3107"/>
                  <a:pt x="6640952" y="55335"/>
                  <a:pt x="6297751" y="30159"/>
                </a:cubicBezTo>
                <a:cubicBezTo>
                  <a:pt x="5954550" y="4984"/>
                  <a:pt x="5694468" y="49452"/>
                  <a:pt x="5528026" y="30159"/>
                </a:cubicBezTo>
                <a:cubicBezTo>
                  <a:pt x="5361585" y="10866"/>
                  <a:pt x="5219042" y="24825"/>
                  <a:pt x="5038201" y="30159"/>
                </a:cubicBezTo>
                <a:cubicBezTo>
                  <a:pt x="4857360" y="35493"/>
                  <a:pt x="4690086" y="36041"/>
                  <a:pt x="4548376" y="30159"/>
                </a:cubicBezTo>
                <a:cubicBezTo>
                  <a:pt x="4406667" y="24277"/>
                  <a:pt x="4215300" y="21743"/>
                  <a:pt x="4058551" y="30159"/>
                </a:cubicBezTo>
                <a:cubicBezTo>
                  <a:pt x="3901802" y="38575"/>
                  <a:pt x="3725476" y="27564"/>
                  <a:pt x="3498751" y="30159"/>
                </a:cubicBezTo>
                <a:cubicBezTo>
                  <a:pt x="3272026" y="32754"/>
                  <a:pt x="3187701" y="12143"/>
                  <a:pt x="2938950" y="30159"/>
                </a:cubicBezTo>
                <a:cubicBezTo>
                  <a:pt x="2690199" y="48175"/>
                  <a:pt x="2526131" y="4700"/>
                  <a:pt x="2379150" y="30159"/>
                </a:cubicBezTo>
                <a:cubicBezTo>
                  <a:pt x="2232169" y="55618"/>
                  <a:pt x="2050751" y="31294"/>
                  <a:pt x="1819350" y="30159"/>
                </a:cubicBezTo>
                <a:cubicBezTo>
                  <a:pt x="1587949" y="29024"/>
                  <a:pt x="1524920" y="52294"/>
                  <a:pt x="1259550" y="30159"/>
                </a:cubicBezTo>
                <a:cubicBezTo>
                  <a:pt x="994180" y="8024"/>
                  <a:pt x="583753" y="-5485"/>
                  <a:pt x="0" y="30159"/>
                </a:cubicBezTo>
                <a:cubicBezTo>
                  <a:pt x="508" y="15876"/>
                  <a:pt x="34" y="12696"/>
                  <a:pt x="0" y="0"/>
                </a:cubicBezTo>
                <a:close/>
              </a:path>
              <a:path w="6997501" h="30159" stroke="0" extrusionOk="0">
                <a:moveTo>
                  <a:pt x="0" y="0"/>
                </a:moveTo>
                <a:cubicBezTo>
                  <a:pt x="146359" y="5999"/>
                  <a:pt x="433127" y="-3839"/>
                  <a:pt x="559800" y="0"/>
                </a:cubicBezTo>
                <a:cubicBezTo>
                  <a:pt x="686473" y="3839"/>
                  <a:pt x="925417" y="-16320"/>
                  <a:pt x="1049625" y="0"/>
                </a:cubicBezTo>
                <a:cubicBezTo>
                  <a:pt x="1173834" y="16320"/>
                  <a:pt x="1443676" y="13089"/>
                  <a:pt x="1609425" y="0"/>
                </a:cubicBezTo>
                <a:cubicBezTo>
                  <a:pt x="1775174" y="-13089"/>
                  <a:pt x="1996592" y="-22057"/>
                  <a:pt x="2309175" y="0"/>
                </a:cubicBezTo>
                <a:cubicBezTo>
                  <a:pt x="2621758" y="22057"/>
                  <a:pt x="2841613" y="3544"/>
                  <a:pt x="3078900" y="0"/>
                </a:cubicBezTo>
                <a:cubicBezTo>
                  <a:pt x="3316187" y="-3544"/>
                  <a:pt x="3501371" y="20240"/>
                  <a:pt x="3918601" y="0"/>
                </a:cubicBezTo>
                <a:cubicBezTo>
                  <a:pt x="4335831" y="-20240"/>
                  <a:pt x="4456303" y="-21390"/>
                  <a:pt x="4758301" y="0"/>
                </a:cubicBezTo>
                <a:cubicBezTo>
                  <a:pt x="5060299" y="21390"/>
                  <a:pt x="5112114" y="-6936"/>
                  <a:pt x="5388076" y="0"/>
                </a:cubicBezTo>
                <a:cubicBezTo>
                  <a:pt x="5664038" y="6936"/>
                  <a:pt x="5823364" y="36876"/>
                  <a:pt x="6157801" y="0"/>
                </a:cubicBezTo>
                <a:cubicBezTo>
                  <a:pt x="6492239" y="-36876"/>
                  <a:pt x="6812584" y="9826"/>
                  <a:pt x="6997501" y="0"/>
                </a:cubicBezTo>
                <a:cubicBezTo>
                  <a:pt x="6996322" y="13664"/>
                  <a:pt x="6997400" y="22380"/>
                  <a:pt x="6997501" y="30159"/>
                </a:cubicBezTo>
                <a:cubicBezTo>
                  <a:pt x="6687909" y="35504"/>
                  <a:pt x="6471985" y="-2095"/>
                  <a:pt x="6297751" y="30159"/>
                </a:cubicBezTo>
                <a:cubicBezTo>
                  <a:pt x="6123517" y="62413"/>
                  <a:pt x="5843677" y="31592"/>
                  <a:pt x="5528026" y="30159"/>
                </a:cubicBezTo>
                <a:cubicBezTo>
                  <a:pt x="5212376" y="28726"/>
                  <a:pt x="5191333" y="13189"/>
                  <a:pt x="4898251" y="30159"/>
                </a:cubicBezTo>
                <a:cubicBezTo>
                  <a:pt x="4605169" y="47129"/>
                  <a:pt x="4430138" y="54265"/>
                  <a:pt x="4268476" y="30159"/>
                </a:cubicBezTo>
                <a:cubicBezTo>
                  <a:pt x="4106814" y="6053"/>
                  <a:pt x="3826038" y="55096"/>
                  <a:pt x="3428775" y="30159"/>
                </a:cubicBezTo>
                <a:cubicBezTo>
                  <a:pt x="3031512" y="5222"/>
                  <a:pt x="2992664" y="5493"/>
                  <a:pt x="2868975" y="30159"/>
                </a:cubicBezTo>
                <a:cubicBezTo>
                  <a:pt x="2745286" y="54825"/>
                  <a:pt x="2318995" y="66055"/>
                  <a:pt x="2099250" y="30159"/>
                </a:cubicBezTo>
                <a:cubicBezTo>
                  <a:pt x="1879505" y="-5737"/>
                  <a:pt x="1755263" y="31262"/>
                  <a:pt x="1609425" y="30159"/>
                </a:cubicBezTo>
                <a:cubicBezTo>
                  <a:pt x="1463587" y="29056"/>
                  <a:pt x="1136192" y="30255"/>
                  <a:pt x="909675" y="30159"/>
                </a:cubicBezTo>
                <a:cubicBezTo>
                  <a:pt x="683158" y="30064"/>
                  <a:pt x="409371" y="-3729"/>
                  <a:pt x="0" y="30159"/>
                </a:cubicBezTo>
                <a:cubicBezTo>
                  <a:pt x="-247" y="19870"/>
                  <a:pt x="215" y="904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534D6-74A6-B9A6-2A0B-8FCA9003F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333" y="4206875"/>
            <a:ext cx="12667317" cy="5532441"/>
          </a:xfrm>
        </p:spPr>
        <p:txBody>
          <a:bodyPr>
            <a:normAutofit fontScale="92500" lnSpcReduction="10000"/>
          </a:bodyPr>
          <a:lstStyle/>
          <a:p>
            <a:r>
              <a:rPr lang="en-ZA" sz="2600" u="sng" dirty="0"/>
              <a:t>Valuable Long-Term Insights</a:t>
            </a:r>
          </a:p>
          <a:p>
            <a:r>
              <a:rPr lang="en-ZA" sz="2400" b="0" dirty="0"/>
              <a:t>Enables collection of </a:t>
            </a:r>
            <a:r>
              <a:rPr lang="en-ZA" sz="2400" dirty="0"/>
              <a:t>individual-level, long-term data</a:t>
            </a:r>
            <a:r>
              <a:rPr lang="en-ZA" sz="2400" b="0" dirty="0"/>
              <a:t> — essential for analysing </a:t>
            </a:r>
            <a:r>
              <a:rPr lang="en-ZA" sz="2400" dirty="0"/>
              <a:t>species health trends</a:t>
            </a:r>
            <a:r>
              <a:rPr lang="en-ZA" sz="2400" b="0" dirty="0"/>
              <a:t> over time.</a:t>
            </a:r>
          </a:p>
          <a:p>
            <a:endParaRPr lang="en-ZA" sz="2600" b="0" dirty="0"/>
          </a:p>
          <a:p>
            <a:r>
              <a:rPr lang="en-ZA" sz="2800" u="sng" dirty="0"/>
              <a:t>Hybrid Identification Approach: </a:t>
            </a:r>
            <a:r>
              <a:rPr lang="en-ZA" sz="2800" u="sng" dirty="0" err="1"/>
              <a:t>Camera+RFID</a:t>
            </a:r>
            <a:endParaRPr lang="en-ZA" sz="2800" u="sng" dirty="0"/>
          </a:p>
          <a:p>
            <a:r>
              <a:rPr lang="en-ZA" sz="2600" b="0" dirty="0"/>
              <a:t>Future enhancement: Integrate machine learning-based image recognition</a:t>
            </a:r>
          </a:p>
          <a:p>
            <a:endParaRPr lang="en-ZA" sz="3700" u="sng" dirty="0"/>
          </a:p>
          <a:p>
            <a:r>
              <a:rPr lang="en-ZA" sz="2600" u="sng" dirty="0"/>
              <a:t>Ideal for Moulting Behaviour</a:t>
            </a:r>
          </a:p>
          <a:p>
            <a:r>
              <a:rPr lang="en-ZA" sz="2400" b="0" dirty="0"/>
              <a:t>Automated, non-invasive data collection suits moulting penguins’ low mobility</a:t>
            </a:r>
          </a:p>
          <a:p>
            <a:endParaRPr lang="en-ZA" sz="2400" b="0" dirty="0"/>
          </a:p>
          <a:p>
            <a:r>
              <a:rPr lang="en-ZA" sz="2800" u="sng" dirty="0"/>
              <a:t>Key Requirements Met</a:t>
            </a:r>
            <a:endParaRPr lang="en-ZA" sz="2800" b="0" u="sng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Works in </a:t>
            </a:r>
            <a:r>
              <a:rPr lang="en-ZA" sz="2600" dirty="0"/>
              <a:t>remote environments</a:t>
            </a:r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Focuses on </a:t>
            </a:r>
            <a:r>
              <a:rPr lang="en-ZA" sz="2600" dirty="0"/>
              <a:t>individual penguins</a:t>
            </a:r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Ensures </a:t>
            </a:r>
            <a:r>
              <a:rPr lang="en-ZA" sz="2600" dirty="0"/>
              <a:t>non-invasive monitoring</a:t>
            </a:r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ZA" sz="2600" b="0" dirty="0"/>
              <a:t>Supports </a:t>
            </a:r>
            <a:r>
              <a:rPr lang="en-ZA" sz="2600" dirty="0"/>
              <a:t>year-round automated data gathering</a:t>
            </a:r>
            <a:endParaRPr lang="en-ZA" sz="2600" b="0" dirty="0"/>
          </a:p>
          <a:p>
            <a:endParaRPr lang="en-ZA" sz="2400" b="0" dirty="0"/>
          </a:p>
          <a:p>
            <a:endParaRPr lang="en-ZA" sz="2400" b="0" dirty="0"/>
          </a:p>
          <a:p>
            <a:endParaRPr lang="en-ZA" sz="2400" b="0" dirty="0"/>
          </a:p>
          <a:p>
            <a:endParaRPr lang="en-ZA" sz="2600" b="0" dirty="0"/>
          </a:p>
          <a:p>
            <a:endParaRPr lang="en-ZA" sz="3400" b="0" dirty="0"/>
          </a:p>
          <a:p>
            <a:endParaRPr lang="en-ZA" sz="3400" b="0" dirty="0"/>
          </a:p>
          <a:p>
            <a:endParaRPr lang="en-ZA" sz="26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ZA" sz="2600" b="0" dirty="0"/>
          </a:p>
          <a:p>
            <a:endParaRPr lang="en-ZA" sz="2600" b="0" dirty="0"/>
          </a:p>
          <a:p>
            <a:endParaRPr lang="en-ZA" sz="2900" b="0" dirty="0"/>
          </a:p>
          <a:p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ZA" sz="2300" b="0" dirty="0"/>
          </a:p>
          <a:p>
            <a:pPr marL="1143000" indent="-11430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b="0" dirty="0"/>
          </a:p>
        </p:txBody>
      </p:sp>
      <p:pic>
        <p:nvPicPr>
          <p:cNvPr id="4" name="Picture 3" descr="A logo of a university&#10;&#10;AI-generated content may be incorrect.">
            <a:extLst>
              <a:ext uri="{FF2B5EF4-FFF2-40B4-BE49-F238E27FC236}">
                <a16:creationId xmlns:a16="http://schemas.microsoft.com/office/drawing/2014/main" id="{F3FF6D5D-F792-60B3-82F0-366559247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795" y="542847"/>
            <a:ext cx="5569972" cy="5656273"/>
          </a:xfrm>
          <a:prstGeom prst="rect">
            <a:avLst/>
          </a:prstGeom>
        </p:spPr>
      </p:pic>
      <p:pic>
        <p:nvPicPr>
          <p:cNvPr id="5" name="Picture 4" descr="A logo with a bird and text&#10;&#10;AI-generated content may be incorrect.">
            <a:extLst>
              <a:ext uri="{FF2B5EF4-FFF2-40B4-BE49-F238E27FC236}">
                <a16:creationId xmlns:a16="http://schemas.microsoft.com/office/drawing/2014/main" id="{FC4B3554-43D0-59CE-4121-AF72A9887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7286" y="6726891"/>
            <a:ext cx="3588834" cy="35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08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2293</TotalTime>
  <Words>347</Words>
  <Application>Microsoft Macintosh PowerPoint</Application>
  <PresentationFormat>Custom</PresentationFormat>
  <Paragraphs>88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Bahnschrift</vt:lpstr>
      <vt:lpstr>Calibri</vt:lpstr>
      <vt:lpstr>Trebuchet MS</vt:lpstr>
      <vt:lpstr>Office Theme</vt:lpstr>
      <vt:lpstr>Group 30: Moulting stage Penguin Monitoring System</vt:lpstr>
      <vt:lpstr>Team Introduction</vt:lpstr>
      <vt:lpstr>Problem Background</vt:lpstr>
      <vt:lpstr> Objectives</vt:lpstr>
      <vt:lpstr> System Overview</vt:lpstr>
      <vt:lpstr> Final Solution</vt:lpstr>
      <vt:lpstr>Adaptability &amp; Deployment Considerations</vt:lpstr>
      <vt:lpstr>Conclusion &amp;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06.09 Зимний университет</dc:title>
  <dc:creator>Пользователь</dc:creator>
  <cp:lastModifiedBy>Dichochi Ramotlou</cp:lastModifiedBy>
  <cp:revision>59</cp:revision>
  <dcterms:created xsi:type="dcterms:W3CDTF">2024-11-19T13:56:24Z</dcterms:created>
  <dcterms:modified xsi:type="dcterms:W3CDTF">2025-05-26T10:02:48Z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2024-09-05T00:00:00Z</vt:filetime>
  </property>
  <property fmtid="{D5CDD505-2E9C-101B-9397-08002B2CF9AE}" pid="3" name="Creator">
    <vt:lpwstr>Adobe Illustrator 25.4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2024-11-19T00:00:00Z</vt:filetime>
  </property>
  <property fmtid="{D5CDD505-2E9C-101B-9397-08002B2CF9AE}" pid="6" name="Producer">
    <vt:lpwstr>Adobe PDF library 16.00</vt:lpwstr>
  </property>
</Properties>
</file>